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omments/comment1.xml" ContentType="application/vnd.openxmlformats-officedocument.presentationml.comment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heme/themeOverride1.xml" ContentType="application/vnd.openxmlformats-officedocument.themeOverride+xml"/>
  <Override PartName="/ppt/charts/chart32.xml" ContentType="application/vnd.openxmlformats-officedocument.drawingml.chart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rts/chart33.xml" ContentType="application/vnd.openxmlformats-officedocument.drawingml.chart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harts/chart34.xml" ContentType="application/vnd.openxmlformats-officedocument.drawingml.chart+xml"/>
  <Override PartName="/ppt/theme/themeOverride2.xml" ContentType="application/vnd.openxmlformats-officedocument.themeOverride+xml"/>
  <Override PartName="/ppt/charts/chart35.xml" ContentType="application/vnd.openxmlformats-officedocument.drawingml.chart+xml"/>
  <Override PartName="/ppt/theme/themeOverride3.xml" ContentType="application/vnd.openxmlformats-officedocument.themeOverride+xml"/>
  <Override PartName="/ppt/charts/chart36.xml" ContentType="application/vnd.openxmlformats-officedocument.drawingml.chart+xml"/>
  <Override PartName="/ppt/theme/themeOverride4.xml" ContentType="application/vnd.openxmlformats-officedocument.themeOverride+xml"/>
  <Override PartName="/ppt/comments/comment7.xml" ContentType="application/vnd.openxmlformats-officedocument.presentationml.comments+xml"/>
  <Override PartName="/ppt/charts/chart37.xml" ContentType="application/vnd.openxmlformats-officedocument.drawingml.chart+xml"/>
  <Override PartName="/ppt/theme/themeOverride5.xml" ContentType="application/vnd.openxmlformats-officedocument.themeOverride+xml"/>
  <Override PartName="/ppt/charts/chart38.xml" ContentType="application/vnd.openxmlformats-officedocument.drawingml.chart+xml"/>
  <Override PartName="/ppt/theme/themeOverride6.xml" ContentType="application/vnd.openxmlformats-officedocument.themeOverride+xml"/>
  <Override PartName="/ppt/charts/chart39.xml" ContentType="application/vnd.openxmlformats-officedocument.drawingml.chart+xml"/>
  <Override PartName="/ppt/theme/themeOverride7.xml" ContentType="application/vnd.openxmlformats-officedocument.themeOverride+xml"/>
  <Override PartName="/ppt/comments/comment8.xml" ContentType="application/vnd.openxmlformats-officedocument.presentationml.comments+xml"/>
  <Override PartName="/ppt/charts/chart40.xml" ContentType="application/vnd.openxmlformats-officedocument.drawingml.chart+xml"/>
  <Override PartName="/ppt/theme/themeOverride8.xml" ContentType="application/vnd.openxmlformats-officedocument.themeOverride+xml"/>
  <Override PartName="/ppt/charts/chart41.xml" ContentType="application/vnd.openxmlformats-officedocument.drawingml.chart+xml"/>
  <Override PartName="/ppt/theme/themeOverride9.xml" ContentType="application/vnd.openxmlformats-officedocument.themeOverride+xml"/>
  <Override PartName="/ppt/charts/chart42.xml" ContentType="application/vnd.openxmlformats-officedocument.drawingml.chart+xml"/>
  <Override PartName="/ppt/theme/themeOverride10.xml" ContentType="application/vnd.openxmlformats-officedocument.themeOverride+xml"/>
  <Override PartName="/ppt/comments/comment9.xml" ContentType="application/vnd.openxmlformats-officedocument.presentationml.comments+xml"/>
  <Override PartName="/ppt/charts/chart43.xml" ContentType="application/vnd.openxmlformats-officedocument.drawingml.chart+xml"/>
  <Override PartName="/ppt/theme/themeOverride11.xml" ContentType="application/vnd.openxmlformats-officedocument.themeOverride+xml"/>
  <Override PartName="/ppt/charts/chart44.xml" ContentType="application/vnd.openxmlformats-officedocument.drawingml.chart+xml"/>
  <Override PartName="/ppt/theme/themeOverride12.xml" ContentType="application/vnd.openxmlformats-officedocument.themeOverride+xml"/>
  <Override PartName="/ppt/charts/chart45.xml" ContentType="application/vnd.openxmlformats-officedocument.drawingml.chart+xml"/>
  <Override PartName="/ppt/theme/themeOverride13.xml" ContentType="application/vnd.openxmlformats-officedocument.themeOverride+xml"/>
  <Override PartName="/ppt/comments/comment10.xml" ContentType="application/vnd.openxmlformats-officedocument.presentationml.comments+xml"/>
  <Override PartName="/ppt/charts/chart46.xml" ContentType="application/vnd.openxmlformats-officedocument.drawingml.chart+xml"/>
  <Override PartName="/ppt/theme/themeOverride14.xml" ContentType="application/vnd.openxmlformats-officedocument.themeOverride+xml"/>
  <Override PartName="/ppt/charts/chart47.xml" ContentType="application/vnd.openxmlformats-officedocument.drawingml.chart+xml"/>
  <Override PartName="/ppt/theme/themeOverride15.xml" ContentType="application/vnd.openxmlformats-officedocument.themeOverride+xml"/>
  <Override PartName="/ppt/charts/chart48.xml" ContentType="application/vnd.openxmlformats-officedocument.drawingml.chart+xml"/>
  <Override PartName="/ppt/theme/themeOverride16.xml" ContentType="application/vnd.openxmlformats-officedocument.themeOverride+xml"/>
  <Override PartName="/ppt/comments/comment1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3"/>
  </p:notesMasterIdLst>
  <p:sldIdLst>
    <p:sldId id="266" r:id="rId2"/>
    <p:sldId id="290" r:id="rId3"/>
    <p:sldId id="259" r:id="rId4"/>
    <p:sldId id="265" r:id="rId5"/>
    <p:sldId id="280" r:id="rId6"/>
    <p:sldId id="281" r:id="rId7"/>
    <p:sldId id="282" r:id="rId8"/>
    <p:sldId id="283" r:id="rId9"/>
    <p:sldId id="267" r:id="rId10"/>
    <p:sldId id="299" r:id="rId11"/>
    <p:sldId id="286" r:id="rId12"/>
    <p:sldId id="287" r:id="rId13"/>
    <p:sldId id="288" r:id="rId14"/>
    <p:sldId id="289" r:id="rId15"/>
    <p:sldId id="269" r:id="rId16"/>
    <p:sldId id="270" r:id="rId17"/>
    <p:sldId id="300" r:id="rId18"/>
    <p:sldId id="271" r:id="rId19"/>
    <p:sldId id="272" r:id="rId20"/>
    <p:sldId id="301" r:id="rId21"/>
    <p:sldId id="273" r:id="rId22"/>
    <p:sldId id="276" r:id="rId23"/>
    <p:sldId id="291" r:id="rId24"/>
    <p:sldId id="278" r:id="rId25"/>
    <p:sldId id="303" r:id="rId26"/>
    <p:sldId id="293" r:id="rId27"/>
    <p:sldId id="294" r:id="rId28"/>
    <p:sldId id="295" r:id="rId29"/>
    <p:sldId id="296" r:id="rId30"/>
    <p:sldId id="297" r:id="rId31"/>
    <p:sldId id="298" r:id="rId32"/>
  </p:sldIdLst>
  <p:sldSz cx="12192000" cy="6858000"/>
  <p:notesSz cx="6858000" cy="9144000"/>
  <p:embeddedFontLst>
    <p:embeddedFont>
      <p:font typeface="PP Eiko Medium" panose="020B0604020202020204" charset="-128"/>
      <p:regular r:id="rId34"/>
    </p:embeddedFont>
    <p:embeddedFont>
      <p:font typeface="PP Eiko" panose="020B0604020202020204" charset="-128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19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4133" userDrawn="1">
          <p15:clr>
            <a:srgbClr val="A4A3A4"/>
          </p15:clr>
        </p15:guide>
        <p15:guide id="6" orient="horz" pos="1752" userDrawn="1">
          <p15:clr>
            <a:srgbClr val="A4A3A4"/>
          </p15:clr>
        </p15:guide>
        <p15:guide id="7" pos="2525" userDrawn="1">
          <p15:clr>
            <a:srgbClr val="A4A3A4"/>
          </p15:clr>
        </p15:guide>
        <p15:guide id="8" pos="688" userDrawn="1">
          <p15:clr>
            <a:srgbClr val="A4A3A4"/>
          </p15:clr>
        </p15:guide>
        <p15:guide id="9" orient="horz" pos="3498" userDrawn="1">
          <p15:clr>
            <a:srgbClr val="A4A3A4"/>
          </p15:clr>
        </p15:guide>
        <p15:guide id="10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śkiewicz Rafał" initials="LR" lastIdx="12" clrIdx="0">
    <p:extLst>
      <p:ext uri="{19B8F6BF-5375-455C-9EA6-DF929625EA0E}">
        <p15:presenceInfo xmlns:p15="http://schemas.microsoft.com/office/powerpoint/2012/main" userId="S-1-5-21-3954371645-834304607-549911658-8392" providerId="AD"/>
      </p:ext>
    </p:extLst>
  </p:cmAuthor>
  <p:cmAuthor id="2" name="Adrianna Garnik" initials="AG" lastIdx="16" clrIdx="1">
    <p:extLst>
      <p:ext uri="{19B8F6BF-5375-455C-9EA6-DF929625EA0E}">
        <p15:presenceInfo xmlns:p15="http://schemas.microsoft.com/office/powerpoint/2012/main" userId="S-1-5-21-859677807-2399911444-3821272663-71635" providerId="AD"/>
      </p:ext>
    </p:extLst>
  </p:cmAuthor>
  <p:cmAuthor id="3" name="Marcin Gajowniczek" initials="MG" lastIdx="2" clrIdx="2">
    <p:extLst>
      <p:ext uri="{19B8F6BF-5375-455C-9EA6-DF929625EA0E}">
        <p15:presenceInfo xmlns:p15="http://schemas.microsoft.com/office/powerpoint/2012/main" userId="7110723d5fcbe0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B189"/>
    <a:srgbClr val="D5A780"/>
    <a:srgbClr val="D09F77"/>
    <a:srgbClr val="CA946E"/>
    <a:srgbClr val="C58B67"/>
    <a:srgbClr val="BE815F"/>
    <a:srgbClr val="D8AC84"/>
    <a:srgbClr val="E2E2E2"/>
    <a:srgbClr val="E1003C"/>
    <a:srgbClr val="C78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4680"/>
  </p:normalViewPr>
  <p:slideViewPr>
    <p:cSldViewPr snapToGrid="0">
      <p:cViewPr varScale="1">
        <p:scale>
          <a:sx n="77" d="100"/>
          <a:sy n="77" d="100"/>
        </p:scale>
        <p:origin x="600" y="60"/>
      </p:cViewPr>
      <p:guideLst>
        <p:guide orient="horz" pos="346"/>
        <p:guide pos="438"/>
        <p:guide pos="7219"/>
        <p:guide orient="horz" pos="3974"/>
        <p:guide orient="horz" pos="4133"/>
        <p:guide orient="horz" pos="1752"/>
        <p:guide pos="2525"/>
        <p:guide pos="688"/>
        <p:guide orient="horz" pos="349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0.xlsx"/><Relationship Id="rId1" Type="http://schemas.openxmlformats.org/officeDocument/2006/relationships/themeOverride" Target="../theme/themeOverride1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3.xlsx"/><Relationship Id="rId1" Type="http://schemas.openxmlformats.org/officeDocument/2006/relationships/themeOverride" Target="../theme/themeOverride2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4.xlsx"/><Relationship Id="rId1" Type="http://schemas.openxmlformats.org/officeDocument/2006/relationships/themeOverride" Target="../theme/themeOverride3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5.xlsx"/><Relationship Id="rId1" Type="http://schemas.openxmlformats.org/officeDocument/2006/relationships/themeOverride" Target="../theme/themeOverride4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6.xlsx"/><Relationship Id="rId1" Type="http://schemas.openxmlformats.org/officeDocument/2006/relationships/themeOverride" Target="../theme/themeOverride5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7.xlsx"/><Relationship Id="rId1" Type="http://schemas.openxmlformats.org/officeDocument/2006/relationships/themeOverride" Target="../theme/themeOverride6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8.xlsx"/><Relationship Id="rId1" Type="http://schemas.openxmlformats.org/officeDocument/2006/relationships/themeOverride" Target="../theme/themeOverride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9.xlsx"/><Relationship Id="rId1" Type="http://schemas.openxmlformats.org/officeDocument/2006/relationships/themeOverride" Target="../theme/themeOverride8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0.xlsx"/><Relationship Id="rId1" Type="http://schemas.openxmlformats.org/officeDocument/2006/relationships/themeOverride" Target="../theme/themeOverride9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1.xlsx"/><Relationship Id="rId1" Type="http://schemas.openxmlformats.org/officeDocument/2006/relationships/themeOverride" Target="../theme/themeOverride10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2.xlsx"/><Relationship Id="rId1" Type="http://schemas.openxmlformats.org/officeDocument/2006/relationships/themeOverride" Target="../theme/themeOverride11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3.xlsx"/><Relationship Id="rId1" Type="http://schemas.openxmlformats.org/officeDocument/2006/relationships/themeOverride" Target="../theme/themeOverride12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4.xlsx"/><Relationship Id="rId1" Type="http://schemas.openxmlformats.org/officeDocument/2006/relationships/themeOverride" Target="../theme/themeOverride13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5.xlsx"/><Relationship Id="rId1" Type="http://schemas.openxmlformats.org/officeDocument/2006/relationships/themeOverride" Target="../theme/themeOverride14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6.xlsx"/><Relationship Id="rId1" Type="http://schemas.openxmlformats.org/officeDocument/2006/relationships/themeOverride" Target="../theme/themeOverride15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7.xlsx"/><Relationship Id="rId1" Type="http://schemas.openxmlformats.org/officeDocument/2006/relationships/themeOverride" Target="../theme/themeOverride1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40874890638658E-2"/>
          <c:y val="0"/>
          <c:w val="0.83636269466316715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Polacy 20+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E81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C1-EE4A-AE07-6BA46F12F0E5}"/>
              </c:ext>
            </c:extLst>
          </c:dPt>
          <c:dPt>
            <c:idx val="1"/>
            <c:bubble3D val="0"/>
            <c:spPr>
              <a:solidFill>
                <a:srgbClr val="568F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C1-EE4A-AE07-6BA46F12F0E5}"/>
              </c:ext>
            </c:extLst>
          </c:dPt>
          <c:dPt>
            <c:idx val="2"/>
            <c:bubble3D val="0"/>
            <c:spPr>
              <a:solidFill>
                <a:srgbClr val="DFB68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BC1-EE4A-AE07-6BA46F12F0E5}"/>
              </c:ext>
            </c:extLst>
          </c:dPt>
          <c:dPt>
            <c:idx val="3"/>
            <c:bubble3D val="0"/>
            <c:spPr>
              <a:solidFill>
                <a:srgbClr val="E300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C1-EE4A-AE07-6BA46F12F0E5}"/>
              </c:ext>
            </c:extLst>
          </c:dPt>
          <c:dPt>
            <c:idx val="4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BC1-EE4A-AE07-6BA46F12F0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Refleksyjno-poznawcza</c:v>
                </c:pt>
                <c:pt idx="1">
                  <c:v>Poznawcza</c:v>
                </c:pt>
                <c:pt idx="2">
                  <c:v>Kontestacyjna</c:v>
                </c:pt>
                <c:pt idx="3">
                  <c:v>Ambiwalentna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0.13</c:v>
                </c:pt>
                <c:pt idx="1">
                  <c:v>0.06</c:v>
                </c:pt>
                <c:pt idx="2">
                  <c:v>0.11</c:v>
                </c:pt>
                <c:pt idx="3">
                  <c:v>0.5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1-EE4A-AE07-6BA46F12F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40874890638658E-2"/>
          <c:y val="0"/>
          <c:w val="0.83636269466316715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Polacy 20+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E81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C1-EE4A-AE07-6BA46F12F0E5}"/>
              </c:ext>
            </c:extLst>
          </c:dPt>
          <c:dPt>
            <c:idx val="1"/>
            <c:bubble3D val="0"/>
            <c:spPr>
              <a:solidFill>
                <a:srgbClr val="568F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C1-EE4A-AE07-6BA46F12F0E5}"/>
              </c:ext>
            </c:extLst>
          </c:dPt>
          <c:dPt>
            <c:idx val="2"/>
            <c:bubble3D val="0"/>
            <c:spPr>
              <a:solidFill>
                <a:srgbClr val="DFB68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BC1-EE4A-AE07-6BA46F12F0E5}"/>
              </c:ext>
            </c:extLst>
          </c:dPt>
          <c:dPt>
            <c:idx val="3"/>
            <c:bubble3D val="0"/>
            <c:spPr>
              <a:solidFill>
                <a:srgbClr val="E300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C1-EE4A-AE07-6BA46F12F0E5}"/>
              </c:ext>
            </c:extLst>
          </c:dPt>
          <c:dPt>
            <c:idx val="4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BC1-EE4A-AE07-6BA46F12F0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Refleksyjno-poznawcza</c:v>
                </c:pt>
                <c:pt idx="1">
                  <c:v>Poznawcza</c:v>
                </c:pt>
                <c:pt idx="2">
                  <c:v>Kontestacyjna</c:v>
                </c:pt>
                <c:pt idx="3">
                  <c:v>Ambiwalentna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0.13</c:v>
                </c:pt>
                <c:pt idx="1">
                  <c:v>0.06</c:v>
                </c:pt>
                <c:pt idx="2">
                  <c:v>0.11</c:v>
                </c:pt>
                <c:pt idx="3">
                  <c:v>0.5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1-EE4A-AE07-6BA46F12F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40874890638658E-2"/>
          <c:y val="0"/>
          <c:w val="0.83636269466316715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Uczniowie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E81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05-AC48-80A6-A287F13218AA}"/>
              </c:ext>
            </c:extLst>
          </c:dPt>
          <c:dPt>
            <c:idx val="1"/>
            <c:bubble3D val="0"/>
            <c:spPr>
              <a:solidFill>
                <a:srgbClr val="568F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05-AC48-80A6-A287F13218AA}"/>
              </c:ext>
            </c:extLst>
          </c:dPt>
          <c:dPt>
            <c:idx val="2"/>
            <c:bubble3D val="0"/>
            <c:spPr>
              <a:solidFill>
                <a:srgbClr val="DFB68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05-AC48-80A6-A287F13218AA}"/>
              </c:ext>
            </c:extLst>
          </c:dPt>
          <c:dPt>
            <c:idx val="3"/>
            <c:bubble3D val="0"/>
            <c:spPr>
              <a:solidFill>
                <a:srgbClr val="E300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05-AC48-80A6-A287F13218AA}"/>
              </c:ext>
            </c:extLst>
          </c:dPt>
          <c:dPt>
            <c:idx val="4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05-AC48-80A6-A287F13218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Refleksyjno-poznawcza</c:v>
                </c:pt>
                <c:pt idx="1">
                  <c:v>Poznawcza</c:v>
                </c:pt>
                <c:pt idx="2">
                  <c:v>Kontestacyjna</c:v>
                </c:pt>
                <c:pt idx="3">
                  <c:v>Ambiwalentna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0.15</c:v>
                </c:pt>
                <c:pt idx="1">
                  <c:v>0.11</c:v>
                </c:pt>
                <c:pt idx="2">
                  <c:v>0.08</c:v>
                </c:pt>
                <c:pt idx="3">
                  <c:v>0.54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05-AC48-80A6-A287F1321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40874890638658E-2"/>
          <c:y val="0"/>
          <c:w val="0.83636269466316715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Nauczyciele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E81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3E-3641-BB68-75E7BB6124EC}"/>
              </c:ext>
            </c:extLst>
          </c:dPt>
          <c:dPt>
            <c:idx val="1"/>
            <c:bubble3D val="0"/>
            <c:spPr>
              <a:solidFill>
                <a:srgbClr val="568F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3E-3641-BB68-75E7BB6124EC}"/>
              </c:ext>
            </c:extLst>
          </c:dPt>
          <c:dPt>
            <c:idx val="2"/>
            <c:bubble3D val="0"/>
            <c:spPr>
              <a:solidFill>
                <a:srgbClr val="DFB68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3E-3641-BB68-75E7BB6124EC}"/>
              </c:ext>
            </c:extLst>
          </c:dPt>
          <c:dPt>
            <c:idx val="3"/>
            <c:bubble3D val="0"/>
            <c:spPr>
              <a:solidFill>
                <a:srgbClr val="E300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3E-3641-BB68-75E7BB6124EC}"/>
              </c:ext>
            </c:extLst>
          </c:dPt>
          <c:dPt>
            <c:idx val="4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3E-3641-BB68-75E7BB6124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Refleksyjno-poznawcza</c:v>
                </c:pt>
                <c:pt idx="1">
                  <c:v>Poznawcza</c:v>
                </c:pt>
                <c:pt idx="2">
                  <c:v>Kontestacyjna</c:v>
                </c:pt>
                <c:pt idx="3">
                  <c:v>Ambiwalentna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0.82</c:v>
                </c:pt>
                <c:pt idx="1">
                  <c:v>0.05</c:v>
                </c:pt>
                <c:pt idx="2">
                  <c:v>0.02</c:v>
                </c:pt>
                <c:pt idx="3">
                  <c:v>0.05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3E-3641-BB68-75E7BB612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40874890638658E-2"/>
          <c:y val="0"/>
          <c:w val="0.83636269466316715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Polacy 20+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E81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C1-EE4A-AE07-6BA46F12F0E5}"/>
              </c:ext>
            </c:extLst>
          </c:dPt>
          <c:dPt>
            <c:idx val="1"/>
            <c:bubble3D val="0"/>
            <c:spPr>
              <a:solidFill>
                <a:srgbClr val="568F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C1-EE4A-AE07-6BA46F12F0E5}"/>
              </c:ext>
            </c:extLst>
          </c:dPt>
          <c:dPt>
            <c:idx val="2"/>
            <c:bubble3D val="0"/>
            <c:spPr>
              <a:solidFill>
                <a:srgbClr val="DFB68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BC1-EE4A-AE07-6BA46F12F0E5}"/>
              </c:ext>
            </c:extLst>
          </c:dPt>
          <c:dPt>
            <c:idx val="3"/>
            <c:bubble3D val="0"/>
            <c:spPr>
              <a:solidFill>
                <a:srgbClr val="E300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C1-EE4A-AE07-6BA46F12F0E5}"/>
              </c:ext>
            </c:extLst>
          </c:dPt>
          <c:dPt>
            <c:idx val="4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BC1-EE4A-AE07-6BA46F12F0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Refleksyjno-poznawcza</c:v>
                </c:pt>
                <c:pt idx="1">
                  <c:v>Poznawcza</c:v>
                </c:pt>
                <c:pt idx="2">
                  <c:v>Kontestacyjna</c:v>
                </c:pt>
                <c:pt idx="3">
                  <c:v>Ambiwalentna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0.13</c:v>
                </c:pt>
                <c:pt idx="1">
                  <c:v>0.06</c:v>
                </c:pt>
                <c:pt idx="2">
                  <c:v>0.11</c:v>
                </c:pt>
                <c:pt idx="3">
                  <c:v>0.5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1-EE4A-AE07-6BA46F12F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40874890638658E-2"/>
          <c:y val="0"/>
          <c:w val="0.83636269466316715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Uczniowie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E81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05-AC48-80A6-A287F13218AA}"/>
              </c:ext>
            </c:extLst>
          </c:dPt>
          <c:dPt>
            <c:idx val="1"/>
            <c:bubble3D val="0"/>
            <c:spPr>
              <a:solidFill>
                <a:srgbClr val="568F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05-AC48-80A6-A287F13218AA}"/>
              </c:ext>
            </c:extLst>
          </c:dPt>
          <c:dPt>
            <c:idx val="2"/>
            <c:bubble3D val="0"/>
            <c:spPr>
              <a:solidFill>
                <a:srgbClr val="DFB68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05-AC48-80A6-A287F13218AA}"/>
              </c:ext>
            </c:extLst>
          </c:dPt>
          <c:dPt>
            <c:idx val="3"/>
            <c:bubble3D val="0"/>
            <c:spPr>
              <a:solidFill>
                <a:srgbClr val="E300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05-AC48-80A6-A287F13218AA}"/>
              </c:ext>
            </c:extLst>
          </c:dPt>
          <c:dPt>
            <c:idx val="4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05-AC48-80A6-A287F13218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Refleksyjno-poznawcza</c:v>
                </c:pt>
                <c:pt idx="1">
                  <c:v>Poznawcza</c:v>
                </c:pt>
                <c:pt idx="2">
                  <c:v>Kontestacyjna</c:v>
                </c:pt>
                <c:pt idx="3">
                  <c:v>Ambiwalentna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0.15</c:v>
                </c:pt>
                <c:pt idx="1">
                  <c:v>0.11</c:v>
                </c:pt>
                <c:pt idx="2">
                  <c:v>0.08</c:v>
                </c:pt>
                <c:pt idx="3">
                  <c:v>0.54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05-AC48-80A6-A287F1321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40874890638658E-2"/>
          <c:y val="0"/>
          <c:w val="0.83636269466316715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Nauczyciele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E81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3E-3641-BB68-75E7BB6124EC}"/>
              </c:ext>
            </c:extLst>
          </c:dPt>
          <c:dPt>
            <c:idx val="1"/>
            <c:bubble3D val="0"/>
            <c:spPr>
              <a:solidFill>
                <a:srgbClr val="568F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3E-3641-BB68-75E7BB6124EC}"/>
              </c:ext>
            </c:extLst>
          </c:dPt>
          <c:dPt>
            <c:idx val="2"/>
            <c:bubble3D val="0"/>
            <c:spPr>
              <a:solidFill>
                <a:srgbClr val="DFB68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3E-3641-BB68-75E7BB6124EC}"/>
              </c:ext>
            </c:extLst>
          </c:dPt>
          <c:dPt>
            <c:idx val="3"/>
            <c:bubble3D val="0"/>
            <c:spPr>
              <a:solidFill>
                <a:srgbClr val="E300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3E-3641-BB68-75E7BB6124EC}"/>
              </c:ext>
            </c:extLst>
          </c:dPt>
          <c:dPt>
            <c:idx val="4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3E-3641-BB68-75E7BB6124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Refleksyjno-poznawcza</c:v>
                </c:pt>
                <c:pt idx="1">
                  <c:v>Poznawcza</c:v>
                </c:pt>
                <c:pt idx="2">
                  <c:v>Kontestacyjna</c:v>
                </c:pt>
                <c:pt idx="3">
                  <c:v>Ambiwalentna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0.82</c:v>
                </c:pt>
                <c:pt idx="1">
                  <c:v>0.05</c:v>
                </c:pt>
                <c:pt idx="2">
                  <c:v>0.02</c:v>
                </c:pt>
                <c:pt idx="3">
                  <c:v>0.05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3E-3641-BB68-75E7BB612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89447612302461E-2"/>
          <c:y val="1.6553811837807691E-3"/>
          <c:w val="0.86119983984816495"/>
          <c:h val="0.73291855864467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poziom wysoki</c:v>
                </c:pt>
              </c:strCache>
            </c:strRef>
          </c:tx>
          <c:spPr>
            <a:solidFill>
              <a:srgbClr val="DD110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B4A91"/>
              </a:solidFill>
            </c:spPr>
            <c:extLst>
              <c:ext xmlns:c16="http://schemas.microsoft.com/office/drawing/2014/chart" uri="{C3380CC4-5D6E-409C-BE32-E72D297353CC}">
                <c16:uniqueId val="{00000001-A8E2-5D40-AFFD-5429DCF1AE57}"/>
              </c:ext>
            </c:extLst>
          </c:dPt>
          <c:dPt>
            <c:idx val="1"/>
            <c:invertIfNegative val="0"/>
            <c:bubble3D val="0"/>
            <c:spPr>
              <a:solidFill>
                <a:srgbClr val="BE815F"/>
              </a:solidFill>
            </c:spPr>
            <c:extLst>
              <c:ext xmlns:c16="http://schemas.microsoft.com/office/drawing/2014/chart" uri="{C3380CC4-5D6E-409C-BE32-E72D297353CC}">
                <c16:uniqueId val="{00000003-A8E2-5D40-AFFD-5429DCF1AE57}"/>
              </c:ext>
            </c:extLst>
          </c:dPt>
          <c:dPt>
            <c:idx val="2"/>
            <c:invertIfNegative val="0"/>
            <c:bubble3D val="0"/>
            <c:spPr>
              <a:solidFill>
                <a:srgbClr val="E3003B"/>
              </a:solidFill>
            </c:spPr>
            <c:extLst>
              <c:ext xmlns:c16="http://schemas.microsoft.com/office/drawing/2014/chart" uri="{C3380CC4-5D6E-409C-BE32-E72D297353CC}">
                <c16:uniqueId val="{00000005-A8E2-5D40-AFFD-5429DCF1AE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262626"/>
                    </a:solidFill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Dorośli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Arkusz1!$B$2:$B$4</c:f>
              <c:numCache>
                <c:formatCode>###0%</c:formatCode>
                <c:ptCount val="3"/>
                <c:pt idx="0">
                  <c:v>0.26029962546816482</c:v>
                </c:pt>
                <c:pt idx="1">
                  <c:v>0.30759058450145466</c:v>
                </c:pt>
                <c:pt idx="2">
                  <c:v>0.91479820627802699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E2-5D40-AFFD-5429DCF1A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89550104"/>
        <c:axId val="189548536"/>
      </c:barChart>
      <c:catAx>
        <c:axId val="189550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189548536"/>
        <c:crosses val="autoZero"/>
        <c:auto val="1"/>
        <c:lblAlgn val="ctr"/>
        <c:lblOffset val="100"/>
        <c:noMultiLvlLbl val="0"/>
      </c:catAx>
      <c:valAx>
        <c:axId val="189548536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189550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89447612302461E-2"/>
          <c:y val="0.57659946098904713"/>
          <c:w val="0.86119983984816495"/>
          <c:h val="0.20003956301110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poziom wysoki</c:v>
                </c:pt>
              </c:strCache>
            </c:strRef>
          </c:tx>
          <c:spPr>
            <a:solidFill>
              <a:srgbClr val="DD110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B4A91"/>
              </a:solidFill>
            </c:spPr>
            <c:extLst>
              <c:ext xmlns:c16="http://schemas.microsoft.com/office/drawing/2014/chart" uri="{C3380CC4-5D6E-409C-BE32-E72D297353CC}">
                <c16:uniqueId val="{00000001-627F-BE47-83CF-61119360E8F0}"/>
              </c:ext>
            </c:extLst>
          </c:dPt>
          <c:dPt>
            <c:idx val="1"/>
            <c:invertIfNegative val="0"/>
            <c:bubble3D val="0"/>
            <c:spPr>
              <a:solidFill>
                <a:srgbClr val="BE815F"/>
              </a:solidFill>
            </c:spPr>
            <c:extLst>
              <c:ext xmlns:c16="http://schemas.microsoft.com/office/drawing/2014/chart" uri="{C3380CC4-5D6E-409C-BE32-E72D297353CC}">
                <c16:uniqueId val="{00000003-627F-BE47-83CF-61119360E8F0}"/>
              </c:ext>
            </c:extLst>
          </c:dPt>
          <c:dPt>
            <c:idx val="2"/>
            <c:invertIfNegative val="0"/>
            <c:bubble3D val="0"/>
            <c:spPr>
              <a:solidFill>
                <a:srgbClr val="E3003B"/>
              </a:solidFill>
            </c:spPr>
            <c:extLst>
              <c:ext xmlns:c16="http://schemas.microsoft.com/office/drawing/2014/chart" uri="{C3380CC4-5D6E-409C-BE32-E72D297353CC}">
                <c16:uniqueId val="{00000005-627F-BE47-83CF-61119360E8F0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b="0" i="0">
                      <a:solidFill>
                        <a:srgbClr val="262626"/>
                      </a:solidFill>
                      <a:latin typeface="PP Eiko Medium" pitchFamily="2" charset="-128"/>
                      <a:ea typeface="PP Eiko Medium" pitchFamily="2" charset="-128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27F-BE47-83CF-61119360E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262626"/>
                    </a:solidFill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Dorośli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Arkusz1!$B$2:$B$4</c:f>
              <c:numCache>
                <c:formatCode>###0%</c:formatCode>
                <c:ptCount val="3"/>
                <c:pt idx="0">
                  <c:v>0.22</c:v>
                </c:pt>
                <c:pt idx="1">
                  <c:v>0.14000000000000001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7F-BE47-83CF-61119360E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89552064"/>
        <c:axId val="189552848"/>
      </c:barChart>
      <c:catAx>
        <c:axId val="18955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189552848"/>
        <c:crosses val="autoZero"/>
        <c:auto val="1"/>
        <c:lblAlgn val="ctr"/>
        <c:lblOffset val="100"/>
        <c:noMultiLvlLbl val="0"/>
      </c:catAx>
      <c:valAx>
        <c:axId val="189552848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18955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89447612302461E-2"/>
          <c:y val="0"/>
          <c:w val="0.86119983984816495"/>
          <c:h val="0.77467132549720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poziom wysoki</c:v>
                </c:pt>
              </c:strCache>
            </c:strRef>
          </c:tx>
          <c:spPr>
            <a:solidFill>
              <a:srgbClr val="DD110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B4A91"/>
              </a:solidFill>
            </c:spPr>
            <c:extLst>
              <c:ext xmlns:c16="http://schemas.microsoft.com/office/drawing/2014/chart" uri="{C3380CC4-5D6E-409C-BE32-E72D297353CC}">
                <c16:uniqueId val="{00000001-E0A5-8D44-B203-E6A19A2778BF}"/>
              </c:ext>
            </c:extLst>
          </c:dPt>
          <c:dPt>
            <c:idx val="1"/>
            <c:invertIfNegative val="0"/>
            <c:bubble3D val="0"/>
            <c:spPr>
              <a:solidFill>
                <a:srgbClr val="BE815F"/>
              </a:solidFill>
            </c:spPr>
            <c:extLst>
              <c:ext xmlns:c16="http://schemas.microsoft.com/office/drawing/2014/chart" uri="{C3380CC4-5D6E-409C-BE32-E72D297353CC}">
                <c16:uniqueId val="{00000003-E0A5-8D44-B203-E6A19A2778BF}"/>
              </c:ext>
            </c:extLst>
          </c:dPt>
          <c:dPt>
            <c:idx val="2"/>
            <c:invertIfNegative val="0"/>
            <c:bubble3D val="0"/>
            <c:spPr>
              <a:solidFill>
                <a:srgbClr val="E3003B"/>
              </a:solidFill>
            </c:spPr>
            <c:extLst>
              <c:ext xmlns:c16="http://schemas.microsoft.com/office/drawing/2014/chart" uri="{C3380CC4-5D6E-409C-BE32-E72D297353CC}">
                <c16:uniqueId val="{00000005-E0A5-8D44-B203-E6A19A2778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262626"/>
                    </a:solidFill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Dorośli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Arkusz1!$B$2:$B$4</c:f>
              <c:numCache>
                <c:formatCode>###0%</c:formatCode>
                <c:ptCount val="3"/>
                <c:pt idx="0">
                  <c:v>0.31741573033707865</c:v>
                </c:pt>
                <c:pt idx="1">
                  <c:v>0.26791854006876487</c:v>
                </c:pt>
                <c:pt idx="2">
                  <c:v>0.88789237668161436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A5-8D44-B203-E6A19A277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89547360"/>
        <c:axId val="189553240"/>
      </c:barChart>
      <c:catAx>
        <c:axId val="18954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189553240"/>
        <c:crosses val="autoZero"/>
        <c:auto val="1"/>
        <c:lblAlgn val="ctr"/>
        <c:lblOffset val="100"/>
        <c:noMultiLvlLbl val="0"/>
      </c:catAx>
      <c:valAx>
        <c:axId val="189553240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18954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89447612302461E-2"/>
          <c:y val="0"/>
          <c:w val="0.86119983984816495"/>
          <c:h val="0.77467132549720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poziom wysoki</c:v>
                </c:pt>
              </c:strCache>
            </c:strRef>
          </c:tx>
          <c:spPr>
            <a:solidFill>
              <a:srgbClr val="DD110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B4A91"/>
              </a:solidFill>
            </c:spPr>
            <c:extLst>
              <c:ext xmlns:c16="http://schemas.microsoft.com/office/drawing/2014/chart" uri="{C3380CC4-5D6E-409C-BE32-E72D297353CC}">
                <c16:uniqueId val="{00000001-265E-194C-8673-C627056DC73D}"/>
              </c:ext>
            </c:extLst>
          </c:dPt>
          <c:dPt>
            <c:idx val="1"/>
            <c:invertIfNegative val="0"/>
            <c:bubble3D val="0"/>
            <c:spPr>
              <a:solidFill>
                <a:srgbClr val="BE815F"/>
              </a:solidFill>
            </c:spPr>
            <c:extLst>
              <c:ext xmlns:c16="http://schemas.microsoft.com/office/drawing/2014/chart" uri="{C3380CC4-5D6E-409C-BE32-E72D297353CC}">
                <c16:uniqueId val="{00000003-265E-194C-8673-C627056DC73D}"/>
              </c:ext>
            </c:extLst>
          </c:dPt>
          <c:dPt>
            <c:idx val="2"/>
            <c:invertIfNegative val="0"/>
            <c:bubble3D val="0"/>
            <c:spPr>
              <a:solidFill>
                <a:srgbClr val="E3003B"/>
              </a:solidFill>
            </c:spPr>
            <c:extLst>
              <c:ext xmlns:c16="http://schemas.microsoft.com/office/drawing/2014/chart" uri="{C3380CC4-5D6E-409C-BE32-E72D297353CC}">
                <c16:uniqueId val="{00000005-265E-194C-8673-C627056DC7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262626"/>
                    </a:solidFill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Dorośli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Arkusz1!$B$2:$B$4</c:f>
              <c:numCache>
                <c:formatCode>###0%</c:formatCode>
                <c:ptCount val="3"/>
                <c:pt idx="0">
                  <c:v>0.31741573033707865</c:v>
                </c:pt>
                <c:pt idx="1">
                  <c:v>0.26791854006876487</c:v>
                </c:pt>
                <c:pt idx="2">
                  <c:v>0.88789237668161436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5E-194C-8673-C627056DC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89546576"/>
        <c:axId val="189546968"/>
      </c:barChart>
      <c:catAx>
        <c:axId val="189546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189546968"/>
        <c:crosses val="autoZero"/>
        <c:auto val="1"/>
        <c:lblAlgn val="ctr"/>
        <c:lblOffset val="100"/>
        <c:noMultiLvlLbl val="0"/>
      </c:catAx>
      <c:valAx>
        <c:axId val="189546968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18954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40874890638658E-2"/>
          <c:y val="0"/>
          <c:w val="0.83636269466316715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Uczniowie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E81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05-AC48-80A6-A287F13218AA}"/>
              </c:ext>
            </c:extLst>
          </c:dPt>
          <c:dPt>
            <c:idx val="1"/>
            <c:bubble3D val="0"/>
            <c:spPr>
              <a:solidFill>
                <a:srgbClr val="568F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05-AC48-80A6-A287F13218AA}"/>
              </c:ext>
            </c:extLst>
          </c:dPt>
          <c:dPt>
            <c:idx val="2"/>
            <c:bubble3D val="0"/>
            <c:spPr>
              <a:solidFill>
                <a:srgbClr val="DFB68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05-AC48-80A6-A287F13218AA}"/>
              </c:ext>
            </c:extLst>
          </c:dPt>
          <c:dPt>
            <c:idx val="3"/>
            <c:bubble3D val="0"/>
            <c:spPr>
              <a:solidFill>
                <a:srgbClr val="E300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05-AC48-80A6-A287F13218AA}"/>
              </c:ext>
            </c:extLst>
          </c:dPt>
          <c:dPt>
            <c:idx val="4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05-AC48-80A6-A287F13218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Refleksyjno-poznawcza</c:v>
                </c:pt>
                <c:pt idx="1">
                  <c:v>Poznawcza</c:v>
                </c:pt>
                <c:pt idx="2">
                  <c:v>Kontestacyjna</c:v>
                </c:pt>
                <c:pt idx="3">
                  <c:v>Ambiwalentna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0.15</c:v>
                </c:pt>
                <c:pt idx="1">
                  <c:v>0.11</c:v>
                </c:pt>
                <c:pt idx="2">
                  <c:v>0.08</c:v>
                </c:pt>
                <c:pt idx="3">
                  <c:v>0.54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05-AC48-80A6-A287F1321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89447612302461E-2"/>
          <c:y val="1.6553811837807691E-3"/>
          <c:w val="0.86119983984816495"/>
          <c:h val="0.73291855864467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poziom wysoki</c:v>
                </c:pt>
              </c:strCache>
            </c:strRef>
          </c:tx>
          <c:spPr>
            <a:solidFill>
              <a:srgbClr val="DD110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B4A91"/>
              </a:solidFill>
            </c:spPr>
            <c:extLst>
              <c:ext xmlns:c16="http://schemas.microsoft.com/office/drawing/2014/chart" uri="{C3380CC4-5D6E-409C-BE32-E72D297353CC}">
                <c16:uniqueId val="{00000001-D4C5-BD40-ADB4-71431BC5DB72}"/>
              </c:ext>
            </c:extLst>
          </c:dPt>
          <c:dPt>
            <c:idx val="1"/>
            <c:invertIfNegative val="0"/>
            <c:bubble3D val="0"/>
            <c:spPr>
              <a:solidFill>
                <a:srgbClr val="BE815F"/>
              </a:solidFill>
            </c:spPr>
            <c:extLst>
              <c:ext xmlns:c16="http://schemas.microsoft.com/office/drawing/2014/chart" uri="{C3380CC4-5D6E-409C-BE32-E72D297353CC}">
                <c16:uniqueId val="{00000003-D4C5-BD40-ADB4-71431BC5DB72}"/>
              </c:ext>
            </c:extLst>
          </c:dPt>
          <c:dPt>
            <c:idx val="2"/>
            <c:invertIfNegative val="0"/>
            <c:bubble3D val="0"/>
            <c:spPr>
              <a:solidFill>
                <a:srgbClr val="E3003B"/>
              </a:solidFill>
            </c:spPr>
            <c:extLst>
              <c:ext xmlns:c16="http://schemas.microsoft.com/office/drawing/2014/chart" uri="{C3380CC4-5D6E-409C-BE32-E72D297353CC}">
                <c16:uniqueId val="{00000005-D4C5-BD40-ADB4-71431BC5DB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262626"/>
                    </a:solidFill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Dorośli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Arkusz1!$B$2:$B$4</c:f>
              <c:numCache>
                <c:formatCode>###0%</c:formatCode>
                <c:ptCount val="3"/>
                <c:pt idx="0">
                  <c:v>0.26029962546816482</c:v>
                </c:pt>
                <c:pt idx="1">
                  <c:v>0.30759058450145466</c:v>
                </c:pt>
                <c:pt idx="2">
                  <c:v>0.91479820627802699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C5-BD40-ADB4-71431BC5D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89550496"/>
        <c:axId val="283319576"/>
      </c:barChart>
      <c:catAx>
        <c:axId val="18955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3319576"/>
        <c:crosses val="autoZero"/>
        <c:auto val="1"/>
        <c:lblAlgn val="ctr"/>
        <c:lblOffset val="100"/>
        <c:noMultiLvlLbl val="0"/>
      </c:catAx>
      <c:valAx>
        <c:axId val="283319576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18955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89447612302461E-2"/>
          <c:y val="0.57659946098904713"/>
          <c:w val="0.86119983984816495"/>
          <c:h val="0.20003956301110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poziom wysoki</c:v>
                </c:pt>
              </c:strCache>
            </c:strRef>
          </c:tx>
          <c:spPr>
            <a:solidFill>
              <a:srgbClr val="DD110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B4A91"/>
              </a:solidFill>
            </c:spPr>
            <c:extLst>
              <c:ext xmlns:c16="http://schemas.microsoft.com/office/drawing/2014/chart" uri="{C3380CC4-5D6E-409C-BE32-E72D297353CC}">
                <c16:uniqueId val="{00000001-773A-0F4F-9B62-89D71BF67BC8}"/>
              </c:ext>
            </c:extLst>
          </c:dPt>
          <c:dPt>
            <c:idx val="1"/>
            <c:invertIfNegative val="0"/>
            <c:bubble3D val="0"/>
            <c:spPr>
              <a:solidFill>
                <a:srgbClr val="BE815F"/>
              </a:solidFill>
            </c:spPr>
            <c:extLst>
              <c:ext xmlns:c16="http://schemas.microsoft.com/office/drawing/2014/chart" uri="{C3380CC4-5D6E-409C-BE32-E72D297353CC}">
                <c16:uniqueId val="{00000003-773A-0F4F-9B62-89D71BF67BC8}"/>
              </c:ext>
            </c:extLst>
          </c:dPt>
          <c:dPt>
            <c:idx val="2"/>
            <c:invertIfNegative val="0"/>
            <c:bubble3D val="0"/>
            <c:spPr>
              <a:solidFill>
                <a:srgbClr val="E3003B"/>
              </a:solidFill>
            </c:spPr>
            <c:extLst>
              <c:ext xmlns:c16="http://schemas.microsoft.com/office/drawing/2014/chart" uri="{C3380CC4-5D6E-409C-BE32-E72D297353CC}">
                <c16:uniqueId val="{00000005-773A-0F4F-9B62-89D71BF67BC8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b="0" i="0">
                      <a:solidFill>
                        <a:srgbClr val="262626"/>
                      </a:solidFill>
                      <a:latin typeface="PP Eiko Medium" pitchFamily="2" charset="-128"/>
                      <a:ea typeface="PP Eiko Medium" pitchFamily="2" charset="-128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73A-0F4F-9B62-89D71BF67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262626"/>
                    </a:solidFill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Dorośli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Arkusz1!$B$2:$B$4</c:f>
              <c:numCache>
                <c:formatCode>###0%</c:formatCode>
                <c:ptCount val="3"/>
                <c:pt idx="0">
                  <c:v>0.22</c:v>
                </c:pt>
                <c:pt idx="1">
                  <c:v>0.14000000000000001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3A-0F4F-9B62-89D71BF67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83310952"/>
        <c:axId val="283307424"/>
      </c:barChart>
      <c:catAx>
        <c:axId val="283310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3307424"/>
        <c:crosses val="autoZero"/>
        <c:auto val="1"/>
        <c:lblAlgn val="ctr"/>
        <c:lblOffset val="100"/>
        <c:noMultiLvlLbl val="0"/>
      </c:catAx>
      <c:valAx>
        <c:axId val="283307424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283310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89447612302461E-2"/>
          <c:y val="1.6553811837807691E-3"/>
          <c:w val="0.86119983984816495"/>
          <c:h val="0.73291855864467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poziom wysoki</c:v>
                </c:pt>
              </c:strCache>
            </c:strRef>
          </c:tx>
          <c:spPr>
            <a:solidFill>
              <a:srgbClr val="DD110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B4A91"/>
              </a:solidFill>
            </c:spPr>
            <c:extLst>
              <c:ext xmlns:c16="http://schemas.microsoft.com/office/drawing/2014/chart" uri="{C3380CC4-5D6E-409C-BE32-E72D297353CC}">
                <c16:uniqueId val="{00000001-265E-194C-8673-C627056DC73D}"/>
              </c:ext>
            </c:extLst>
          </c:dPt>
          <c:dPt>
            <c:idx val="1"/>
            <c:invertIfNegative val="0"/>
            <c:bubble3D val="0"/>
            <c:spPr>
              <a:solidFill>
                <a:srgbClr val="BE815F"/>
              </a:solidFill>
            </c:spPr>
            <c:extLst>
              <c:ext xmlns:c16="http://schemas.microsoft.com/office/drawing/2014/chart" uri="{C3380CC4-5D6E-409C-BE32-E72D297353CC}">
                <c16:uniqueId val="{00000003-265E-194C-8673-C627056DC73D}"/>
              </c:ext>
            </c:extLst>
          </c:dPt>
          <c:dPt>
            <c:idx val="2"/>
            <c:invertIfNegative val="0"/>
            <c:bubble3D val="0"/>
            <c:spPr>
              <a:solidFill>
                <a:srgbClr val="E3003B"/>
              </a:solidFill>
            </c:spPr>
            <c:extLst>
              <c:ext xmlns:c16="http://schemas.microsoft.com/office/drawing/2014/chart" uri="{C3380CC4-5D6E-409C-BE32-E72D297353CC}">
                <c16:uniqueId val="{00000005-265E-194C-8673-C627056DC7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262626"/>
                    </a:solidFill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Dorośli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Arkusz1!$B$2:$B$4</c:f>
              <c:numCache>
                <c:formatCode>###0%</c:formatCode>
                <c:ptCount val="3"/>
                <c:pt idx="0">
                  <c:v>0.26029962546816482</c:v>
                </c:pt>
                <c:pt idx="1">
                  <c:v>0.30759058450145466</c:v>
                </c:pt>
                <c:pt idx="2">
                  <c:v>0.91479820627802699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5E-194C-8673-C627056DC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83316832"/>
        <c:axId val="283317224"/>
      </c:barChart>
      <c:catAx>
        <c:axId val="28331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3317224"/>
        <c:crosses val="autoZero"/>
        <c:auto val="1"/>
        <c:lblAlgn val="ctr"/>
        <c:lblOffset val="100"/>
        <c:noMultiLvlLbl val="0"/>
      </c:catAx>
      <c:valAx>
        <c:axId val="283317224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28331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89447612302461E-2"/>
          <c:y val="0"/>
          <c:w val="0.86119983984816495"/>
          <c:h val="0.7782606938446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poziom wysoki</c:v>
                </c:pt>
              </c:strCache>
            </c:strRef>
          </c:tx>
          <c:spPr>
            <a:solidFill>
              <a:srgbClr val="DD110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B4A91"/>
              </a:solidFill>
            </c:spPr>
            <c:extLst>
              <c:ext xmlns:c16="http://schemas.microsoft.com/office/drawing/2014/chart" uri="{C3380CC4-5D6E-409C-BE32-E72D297353CC}">
                <c16:uniqueId val="{00000001-265E-194C-8673-C627056DC73D}"/>
              </c:ext>
            </c:extLst>
          </c:dPt>
          <c:dPt>
            <c:idx val="1"/>
            <c:invertIfNegative val="0"/>
            <c:bubble3D val="0"/>
            <c:spPr>
              <a:solidFill>
                <a:srgbClr val="BE815F"/>
              </a:solidFill>
            </c:spPr>
            <c:extLst>
              <c:ext xmlns:c16="http://schemas.microsoft.com/office/drawing/2014/chart" uri="{C3380CC4-5D6E-409C-BE32-E72D297353CC}">
                <c16:uniqueId val="{00000003-265E-194C-8673-C627056DC73D}"/>
              </c:ext>
            </c:extLst>
          </c:dPt>
          <c:dPt>
            <c:idx val="2"/>
            <c:invertIfNegative val="0"/>
            <c:bubble3D val="0"/>
            <c:spPr>
              <a:solidFill>
                <a:srgbClr val="E3003B"/>
              </a:solidFill>
            </c:spPr>
            <c:extLst>
              <c:ext xmlns:c16="http://schemas.microsoft.com/office/drawing/2014/chart" uri="{C3380CC4-5D6E-409C-BE32-E72D297353CC}">
                <c16:uniqueId val="{00000005-265E-194C-8673-C627056DC7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262626"/>
                    </a:solidFill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Dorośli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Arkusz1!$B$2:$B$4</c:f>
              <c:numCache>
                <c:formatCode>###0%</c:formatCode>
                <c:ptCount val="3"/>
                <c:pt idx="0">
                  <c:v>0.31741573033707865</c:v>
                </c:pt>
                <c:pt idx="1">
                  <c:v>0.26791854006876487</c:v>
                </c:pt>
                <c:pt idx="2">
                  <c:v>0.88789237668161436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5E-194C-8673-C627056DC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83308992"/>
        <c:axId val="283308600"/>
      </c:barChart>
      <c:catAx>
        <c:axId val="28330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3308600"/>
        <c:crosses val="autoZero"/>
        <c:auto val="1"/>
        <c:lblAlgn val="ctr"/>
        <c:lblOffset val="100"/>
        <c:noMultiLvlLbl val="0"/>
      </c:catAx>
      <c:valAx>
        <c:axId val="283308600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28330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89447612302461E-2"/>
          <c:y val="0.57659946098904713"/>
          <c:w val="0.86119983984816495"/>
          <c:h val="0.20003956301110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poziom wysoki</c:v>
                </c:pt>
              </c:strCache>
            </c:strRef>
          </c:tx>
          <c:spPr>
            <a:solidFill>
              <a:srgbClr val="DD110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B4A91"/>
              </a:solidFill>
            </c:spPr>
            <c:extLst>
              <c:ext xmlns:c16="http://schemas.microsoft.com/office/drawing/2014/chart" uri="{C3380CC4-5D6E-409C-BE32-E72D297353CC}">
                <c16:uniqueId val="{00000001-B0C8-F644-81F8-C962DD70AC6A}"/>
              </c:ext>
            </c:extLst>
          </c:dPt>
          <c:dPt>
            <c:idx val="1"/>
            <c:invertIfNegative val="0"/>
            <c:bubble3D val="0"/>
            <c:spPr>
              <a:solidFill>
                <a:srgbClr val="BE815F"/>
              </a:solidFill>
            </c:spPr>
            <c:extLst>
              <c:ext xmlns:c16="http://schemas.microsoft.com/office/drawing/2014/chart" uri="{C3380CC4-5D6E-409C-BE32-E72D297353CC}">
                <c16:uniqueId val="{00000003-B0C8-F644-81F8-C962DD70AC6A}"/>
              </c:ext>
            </c:extLst>
          </c:dPt>
          <c:dPt>
            <c:idx val="2"/>
            <c:invertIfNegative val="0"/>
            <c:bubble3D val="0"/>
            <c:spPr>
              <a:solidFill>
                <a:srgbClr val="E3003B"/>
              </a:solidFill>
            </c:spPr>
            <c:extLst>
              <c:ext xmlns:c16="http://schemas.microsoft.com/office/drawing/2014/chart" uri="{C3380CC4-5D6E-409C-BE32-E72D297353CC}">
                <c16:uniqueId val="{00000005-B0C8-F644-81F8-C962DD70AC6A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b="0" i="0">
                      <a:solidFill>
                        <a:srgbClr val="262626"/>
                      </a:solidFill>
                      <a:latin typeface="PP Eiko Medium" pitchFamily="2" charset="-128"/>
                      <a:ea typeface="PP Eiko Medium" pitchFamily="2" charset="-128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0C8-F644-81F8-C962DD70AC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262626"/>
                    </a:solidFill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Dorośli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Arkusz1!$B$2:$B$4</c:f>
              <c:numCache>
                <c:formatCode>###0%</c:formatCode>
                <c:ptCount val="3"/>
                <c:pt idx="0">
                  <c:v>0.22</c:v>
                </c:pt>
                <c:pt idx="1">
                  <c:v>0.14000000000000001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C8-F644-81F8-C962DD70A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83313304"/>
        <c:axId val="283312128"/>
      </c:barChart>
      <c:catAx>
        <c:axId val="283313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3312128"/>
        <c:crosses val="autoZero"/>
        <c:auto val="1"/>
        <c:lblAlgn val="ctr"/>
        <c:lblOffset val="100"/>
        <c:noMultiLvlLbl val="0"/>
      </c:catAx>
      <c:valAx>
        <c:axId val="283312128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283313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89447612302461E-2"/>
          <c:y val="1.6553811837807691E-3"/>
          <c:w val="0.86119983984816495"/>
          <c:h val="0.73291855864467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poziom wysoki</c:v>
                </c:pt>
              </c:strCache>
            </c:strRef>
          </c:tx>
          <c:spPr>
            <a:solidFill>
              <a:srgbClr val="DD110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B4A91"/>
              </a:solidFill>
            </c:spPr>
            <c:extLst>
              <c:ext xmlns:c16="http://schemas.microsoft.com/office/drawing/2014/chart" uri="{C3380CC4-5D6E-409C-BE32-E72D297353CC}">
                <c16:uniqueId val="{00000001-265E-194C-8673-C627056DC73D}"/>
              </c:ext>
            </c:extLst>
          </c:dPt>
          <c:dPt>
            <c:idx val="1"/>
            <c:invertIfNegative val="0"/>
            <c:bubble3D val="0"/>
            <c:spPr>
              <a:solidFill>
                <a:srgbClr val="BE815F"/>
              </a:solidFill>
            </c:spPr>
            <c:extLst>
              <c:ext xmlns:c16="http://schemas.microsoft.com/office/drawing/2014/chart" uri="{C3380CC4-5D6E-409C-BE32-E72D297353CC}">
                <c16:uniqueId val="{00000003-265E-194C-8673-C627056DC73D}"/>
              </c:ext>
            </c:extLst>
          </c:dPt>
          <c:dPt>
            <c:idx val="2"/>
            <c:invertIfNegative val="0"/>
            <c:bubble3D val="0"/>
            <c:spPr>
              <a:solidFill>
                <a:srgbClr val="E3003B"/>
              </a:solidFill>
            </c:spPr>
            <c:extLst>
              <c:ext xmlns:c16="http://schemas.microsoft.com/office/drawing/2014/chart" uri="{C3380CC4-5D6E-409C-BE32-E72D297353CC}">
                <c16:uniqueId val="{00000005-265E-194C-8673-C627056DC7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262626"/>
                    </a:solidFill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Polacy 20+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Arkusz1!$B$2:$B$4</c:f>
              <c:numCache>
                <c:formatCode>###0%</c:formatCode>
                <c:ptCount val="3"/>
                <c:pt idx="0">
                  <c:v>0.26029962546816482</c:v>
                </c:pt>
                <c:pt idx="1">
                  <c:v>0.30759058450145466</c:v>
                </c:pt>
                <c:pt idx="2">
                  <c:v>0.91479820627802699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5E-194C-8673-C627056DC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83309384"/>
        <c:axId val="283317616"/>
      </c:barChart>
      <c:catAx>
        <c:axId val="283309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3317616"/>
        <c:crosses val="autoZero"/>
        <c:auto val="1"/>
        <c:lblAlgn val="ctr"/>
        <c:lblOffset val="100"/>
        <c:noMultiLvlLbl val="0"/>
      </c:catAx>
      <c:valAx>
        <c:axId val="283317616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283309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89447612302461E-2"/>
          <c:y val="0.57659946098904713"/>
          <c:w val="0.86119983984816495"/>
          <c:h val="0.20003956301110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poziom wysoki</c:v>
                </c:pt>
              </c:strCache>
            </c:strRef>
          </c:tx>
          <c:spPr>
            <a:solidFill>
              <a:srgbClr val="DD110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B4A91"/>
              </a:solidFill>
            </c:spPr>
            <c:extLst>
              <c:ext xmlns:c16="http://schemas.microsoft.com/office/drawing/2014/chart" uri="{C3380CC4-5D6E-409C-BE32-E72D297353CC}">
                <c16:uniqueId val="{00000001-BBAC-7149-8280-42D20900B0FD}"/>
              </c:ext>
            </c:extLst>
          </c:dPt>
          <c:dPt>
            <c:idx val="1"/>
            <c:invertIfNegative val="0"/>
            <c:bubble3D val="0"/>
            <c:spPr>
              <a:solidFill>
                <a:srgbClr val="BE815F"/>
              </a:solidFill>
            </c:spPr>
            <c:extLst>
              <c:ext xmlns:c16="http://schemas.microsoft.com/office/drawing/2014/chart" uri="{C3380CC4-5D6E-409C-BE32-E72D297353CC}">
                <c16:uniqueId val="{00000003-BBAC-7149-8280-42D20900B0FD}"/>
              </c:ext>
            </c:extLst>
          </c:dPt>
          <c:dPt>
            <c:idx val="2"/>
            <c:invertIfNegative val="0"/>
            <c:bubble3D val="0"/>
            <c:spPr>
              <a:solidFill>
                <a:srgbClr val="E3003B"/>
              </a:solidFill>
            </c:spPr>
            <c:extLst>
              <c:ext xmlns:c16="http://schemas.microsoft.com/office/drawing/2014/chart" uri="{C3380CC4-5D6E-409C-BE32-E72D297353CC}">
                <c16:uniqueId val="{00000005-BBAC-7149-8280-42D20900B0FD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b="0" i="0">
                      <a:solidFill>
                        <a:srgbClr val="262626"/>
                      </a:solidFill>
                      <a:latin typeface="PP Eiko Medium" pitchFamily="2" charset="-128"/>
                      <a:ea typeface="PP Eiko Medium" pitchFamily="2" charset="-128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BAC-7149-8280-42D20900B0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262626"/>
                    </a:solidFill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Dorośli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Arkusz1!$B$2:$B$4</c:f>
              <c:numCache>
                <c:formatCode>###0%</c:formatCode>
                <c:ptCount val="3"/>
                <c:pt idx="0">
                  <c:v>0.22</c:v>
                </c:pt>
                <c:pt idx="1">
                  <c:v>0.14000000000000001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AC-7149-8280-42D20900B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83315656"/>
        <c:axId val="283311736"/>
      </c:barChart>
      <c:catAx>
        <c:axId val="283315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3311736"/>
        <c:crosses val="autoZero"/>
        <c:auto val="1"/>
        <c:lblAlgn val="ctr"/>
        <c:lblOffset val="100"/>
        <c:noMultiLvlLbl val="0"/>
      </c:catAx>
      <c:valAx>
        <c:axId val="283311736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283315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89447612302461E-2"/>
          <c:y val="4.2123926360019361E-2"/>
          <c:w val="0.86119983984816495"/>
          <c:h val="0.64186460941893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poziom wysoki</c:v>
                </c:pt>
              </c:strCache>
            </c:strRef>
          </c:tx>
          <c:spPr>
            <a:solidFill>
              <a:srgbClr val="DD110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B4A91"/>
              </a:solidFill>
            </c:spPr>
            <c:extLst>
              <c:ext xmlns:c16="http://schemas.microsoft.com/office/drawing/2014/chart" uri="{C3380CC4-5D6E-409C-BE32-E72D297353CC}">
                <c16:uniqueId val="{00000001-265E-194C-8673-C627056DC73D}"/>
              </c:ext>
            </c:extLst>
          </c:dPt>
          <c:dPt>
            <c:idx val="1"/>
            <c:invertIfNegative val="0"/>
            <c:bubble3D val="0"/>
            <c:spPr>
              <a:solidFill>
                <a:srgbClr val="BE815F"/>
              </a:solidFill>
            </c:spPr>
            <c:extLst>
              <c:ext xmlns:c16="http://schemas.microsoft.com/office/drawing/2014/chart" uri="{C3380CC4-5D6E-409C-BE32-E72D297353CC}">
                <c16:uniqueId val="{00000003-265E-194C-8673-C627056DC73D}"/>
              </c:ext>
            </c:extLst>
          </c:dPt>
          <c:dPt>
            <c:idx val="2"/>
            <c:invertIfNegative val="0"/>
            <c:bubble3D val="0"/>
            <c:spPr>
              <a:solidFill>
                <a:srgbClr val="E3003B"/>
              </a:solidFill>
            </c:spPr>
            <c:extLst>
              <c:ext xmlns:c16="http://schemas.microsoft.com/office/drawing/2014/chart" uri="{C3380CC4-5D6E-409C-BE32-E72D297353CC}">
                <c16:uniqueId val="{00000005-265E-194C-8673-C627056DC7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262626"/>
                    </a:solidFill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Dorośli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Arkusz1!$B$2:$B$4</c:f>
              <c:numCache>
                <c:formatCode>###0%</c:formatCode>
                <c:ptCount val="3"/>
                <c:pt idx="0">
                  <c:v>0.31741573033707865</c:v>
                </c:pt>
                <c:pt idx="1">
                  <c:v>0.26791854006876487</c:v>
                </c:pt>
                <c:pt idx="2">
                  <c:v>0.88789237668161436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5E-194C-8673-C627056DC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83313696"/>
        <c:axId val="283314872"/>
      </c:barChart>
      <c:catAx>
        <c:axId val="28331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3314872"/>
        <c:crosses val="autoZero"/>
        <c:auto val="1"/>
        <c:lblAlgn val="ctr"/>
        <c:lblOffset val="100"/>
        <c:noMultiLvlLbl val="0"/>
      </c:catAx>
      <c:valAx>
        <c:axId val="283314872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28331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89447612302461E-2"/>
          <c:y val="4.2123926360019361E-2"/>
          <c:w val="0.86119983984816495"/>
          <c:h val="0.64186460941893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poziom wysoki</c:v>
                </c:pt>
              </c:strCache>
            </c:strRef>
          </c:tx>
          <c:spPr>
            <a:solidFill>
              <a:srgbClr val="DD110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B4A91"/>
              </a:solidFill>
            </c:spPr>
            <c:extLst>
              <c:ext xmlns:c16="http://schemas.microsoft.com/office/drawing/2014/chart" uri="{C3380CC4-5D6E-409C-BE32-E72D297353CC}">
                <c16:uniqueId val="{00000001-5B49-8E46-A60F-55DD107887ED}"/>
              </c:ext>
            </c:extLst>
          </c:dPt>
          <c:dPt>
            <c:idx val="1"/>
            <c:invertIfNegative val="0"/>
            <c:bubble3D val="0"/>
            <c:spPr>
              <a:solidFill>
                <a:srgbClr val="BE815F"/>
              </a:solidFill>
            </c:spPr>
            <c:extLst>
              <c:ext xmlns:c16="http://schemas.microsoft.com/office/drawing/2014/chart" uri="{C3380CC4-5D6E-409C-BE32-E72D297353CC}">
                <c16:uniqueId val="{00000003-5B49-8E46-A60F-55DD107887ED}"/>
              </c:ext>
            </c:extLst>
          </c:dPt>
          <c:dPt>
            <c:idx val="2"/>
            <c:invertIfNegative val="0"/>
            <c:bubble3D val="0"/>
            <c:spPr>
              <a:solidFill>
                <a:srgbClr val="E3003B"/>
              </a:solidFill>
            </c:spPr>
            <c:extLst>
              <c:ext xmlns:c16="http://schemas.microsoft.com/office/drawing/2014/chart" uri="{C3380CC4-5D6E-409C-BE32-E72D297353CC}">
                <c16:uniqueId val="{00000005-5B49-8E46-A60F-55DD107887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262626"/>
                    </a:solidFill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Dorośli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Arkusz1!$B$2:$B$4</c:f>
              <c:numCache>
                <c:formatCode>###0%</c:formatCode>
                <c:ptCount val="3"/>
                <c:pt idx="0">
                  <c:v>0.26029962546816482</c:v>
                </c:pt>
                <c:pt idx="1">
                  <c:v>0.30759058450145466</c:v>
                </c:pt>
                <c:pt idx="2">
                  <c:v>0.91479820627802699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49-8E46-A60F-55DD10788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83315264"/>
        <c:axId val="283316048"/>
      </c:barChart>
      <c:catAx>
        <c:axId val="28331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3316048"/>
        <c:crosses val="autoZero"/>
        <c:auto val="1"/>
        <c:lblAlgn val="ctr"/>
        <c:lblOffset val="100"/>
        <c:noMultiLvlLbl val="0"/>
      </c:catAx>
      <c:valAx>
        <c:axId val="283316048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28331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36388888888892E-2"/>
          <c:y val="4.4516529954016275E-2"/>
          <c:w val="0.92912723513016338"/>
          <c:h val="0.7802881406261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poziom wysoki</c:v>
                </c:pt>
              </c:strCache>
            </c:strRef>
          </c:tx>
          <c:spPr>
            <a:solidFill>
              <a:srgbClr val="DD110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B4A91"/>
              </a:solidFill>
            </c:spPr>
            <c:extLst>
              <c:ext xmlns:c16="http://schemas.microsoft.com/office/drawing/2014/chart" uri="{C3380CC4-5D6E-409C-BE32-E72D297353CC}">
                <c16:uniqueId val="{00000001-0F37-6045-9652-7028A3414272}"/>
              </c:ext>
            </c:extLst>
          </c:dPt>
          <c:dPt>
            <c:idx val="1"/>
            <c:invertIfNegative val="0"/>
            <c:bubble3D val="0"/>
            <c:spPr>
              <a:solidFill>
                <a:srgbClr val="BE815F"/>
              </a:solidFill>
            </c:spPr>
            <c:extLst>
              <c:ext xmlns:c16="http://schemas.microsoft.com/office/drawing/2014/chart" uri="{C3380CC4-5D6E-409C-BE32-E72D297353CC}">
                <c16:uniqueId val="{00000003-0F37-6045-9652-7028A3414272}"/>
              </c:ext>
            </c:extLst>
          </c:dPt>
          <c:dPt>
            <c:idx val="2"/>
            <c:invertIfNegative val="0"/>
            <c:bubble3D val="0"/>
            <c:spPr>
              <a:solidFill>
                <a:srgbClr val="E3003B"/>
              </a:solidFill>
            </c:spPr>
            <c:extLst>
              <c:ext xmlns:c16="http://schemas.microsoft.com/office/drawing/2014/chart" uri="{C3380CC4-5D6E-409C-BE32-E72D297353CC}">
                <c16:uniqueId val="{00000005-0F37-6045-9652-7028A34142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262626"/>
                    </a:solidFill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Dorośli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Arkusz1!$B$2:$B$4</c:f>
              <c:numCache>
                <c:formatCode>###0%</c:formatCode>
                <c:ptCount val="3"/>
                <c:pt idx="0">
                  <c:v>0.31741573033707865</c:v>
                </c:pt>
                <c:pt idx="1">
                  <c:v>0.26791854006876487</c:v>
                </c:pt>
                <c:pt idx="2">
                  <c:v>0.88789237668161436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37-6045-9652-7028A3414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83318008"/>
        <c:axId val="283318400"/>
      </c:barChart>
      <c:catAx>
        <c:axId val="283318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3318400"/>
        <c:crosses val="autoZero"/>
        <c:auto val="1"/>
        <c:lblAlgn val="ctr"/>
        <c:lblOffset val="100"/>
        <c:noMultiLvlLbl val="0"/>
      </c:catAx>
      <c:valAx>
        <c:axId val="283318400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283318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40874890638658E-2"/>
          <c:y val="0"/>
          <c:w val="0.83636269466316715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Nauczyciele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E81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3E-3641-BB68-75E7BB6124EC}"/>
              </c:ext>
            </c:extLst>
          </c:dPt>
          <c:dPt>
            <c:idx val="1"/>
            <c:bubble3D val="0"/>
            <c:spPr>
              <a:solidFill>
                <a:srgbClr val="568F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3E-3641-BB68-75E7BB6124EC}"/>
              </c:ext>
            </c:extLst>
          </c:dPt>
          <c:dPt>
            <c:idx val="2"/>
            <c:bubble3D val="0"/>
            <c:spPr>
              <a:solidFill>
                <a:srgbClr val="DFB68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3E-3641-BB68-75E7BB6124EC}"/>
              </c:ext>
            </c:extLst>
          </c:dPt>
          <c:dPt>
            <c:idx val="3"/>
            <c:bubble3D val="0"/>
            <c:spPr>
              <a:solidFill>
                <a:srgbClr val="E300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3E-3641-BB68-75E7BB6124EC}"/>
              </c:ext>
            </c:extLst>
          </c:dPt>
          <c:dPt>
            <c:idx val="4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3E-3641-BB68-75E7BB6124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Refleksyjno-poznawcza</c:v>
                </c:pt>
                <c:pt idx="1">
                  <c:v>Poznawcza</c:v>
                </c:pt>
                <c:pt idx="2">
                  <c:v>Kontestacyjna</c:v>
                </c:pt>
                <c:pt idx="3">
                  <c:v>Ambiwalentna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0.82</c:v>
                </c:pt>
                <c:pt idx="1">
                  <c:v>0.05</c:v>
                </c:pt>
                <c:pt idx="2">
                  <c:v>0.02</c:v>
                </c:pt>
                <c:pt idx="3">
                  <c:v>0.05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3E-3641-BB68-75E7BB612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89447612302461E-2"/>
          <c:y val="0.46969511530958818"/>
          <c:w val="0.86119983984816495"/>
          <c:h val="0.21429343789917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poziom wysoki</c:v>
                </c:pt>
              </c:strCache>
            </c:strRef>
          </c:tx>
          <c:spPr>
            <a:solidFill>
              <a:srgbClr val="DD110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B4A91"/>
              </a:solidFill>
            </c:spPr>
            <c:extLst>
              <c:ext xmlns:c16="http://schemas.microsoft.com/office/drawing/2014/chart" uri="{C3380CC4-5D6E-409C-BE32-E72D297353CC}">
                <c16:uniqueId val="{00000001-AE1A-D240-AE4A-9B11934AEC6D}"/>
              </c:ext>
            </c:extLst>
          </c:dPt>
          <c:dPt>
            <c:idx val="1"/>
            <c:invertIfNegative val="0"/>
            <c:bubble3D val="0"/>
            <c:spPr>
              <a:solidFill>
                <a:srgbClr val="BE815F"/>
              </a:solidFill>
            </c:spPr>
            <c:extLst>
              <c:ext xmlns:c16="http://schemas.microsoft.com/office/drawing/2014/chart" uri="{C3380CC4-5D6E-409C-BE32-E72D297353CC}">
                <c16:uniqueId val="{00000003-AE1A-D240-AE4A-9B11934AEC6D}"/>
              </c:ext>
            </c:extLst>
          </c:dPt>
          <c:dPt>
            <c:idx val="2"/>
            <c:invertIfNegative val="0"/>
            <c:bubble3D val="0"/>
            <c:spPr>
              <a:solidFill>
                <a:srgbClr val="E3003B"/>
              </a:solidFill>
            </c:spPr>
            <c:extLst>
              <c:ext xmlns:c16="http://schemas.microsoft.com/office/drawing/2014/chart" uri="{C3380CC4-5D6E-409C-BE32-E72D297353CC}">
                <c16:uniqueId val="{00000005-AE1A-D240-AE4A-9B11934AEC6D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b="0" i="0">
                      <a:solidFill>
                        <a:srgbClr val="262626"/>
                      </a:solidFill>
                      <a:latin typeface="PP Eiko Medium" pitchFamily="2" charset="-128"/>
                      <a:ea typeface="PP Eiko Medium" pitchFamily="2" charset="-128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E1A-D240-AE4A-9B11934AE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262626"/>
                    </a:solidFill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Dorośli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Arkusz1!$B$2:$B$4</c:f>
              <c:numCache>
                <c:formatCode>###0%</c:formatCode>
                <c:ptCount val="3"/>
                <c:pt idx="0">
                  <c:v>0.22</c:v>
                </c:pt>
                <c:pt idx="1">
                  <c:v>0.14000000000000001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1A-D240-AE4A-9B11934AE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83328984"/>
        <c:axId val="283320360"/>
      </c:barChart>
      <c:catAx>
        <c:axId val="283328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3320360"/>
        <c:crosses val="autoZero"/>
        <c:auto val="1"/>
        <c:lblAlgn val="ctr"/>
        <c:lblOffset val="100"/>
        <c:noMultiLvlLbl val="0"/>
      </c:catAx>
      <c:valAx>
        <c:axId val="283320360"/>
        <c:scaling>
          <c:orientation val="minMax"/>
        </c:scaling>
        <c:delete val="1"/>
        <c:axPos val="l"/>
        <c:numFmt formatCode="###0%" sourceLinked="1"/>
        <c:majorTickMark val="out"/>
        <c:minorTickMark val="none"/>
        <c:tickLblPos val="nextTo"/>
        <c:crossAx val="283328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087137218005218"/>
          <c:y val="4.0968342644320296E-2"/>
          <c:w val="0.47645208048045501"/>
          <c:h val="0.94827029893862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Polacy 20+ </c:v>
                </c:pt>
              </c:strCache>
            </c:strRef>
          </c:tx>
          <c:spPr>
            <a:solidFill>
              <a:srgbClr val="2B4A9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Filmy, telewizja, radio</c:v>
                </c:pt>
                <c:pt idx="1">
                  <c:v>Lekcje</c:v>
                </c:pt>
                <c:pt idx="2">
                  <c:v>Miejsca pamięci, muzea i pamiątki</c:v>
                </c:pt>
                <c:pt idx="3">
                  <c:v>Rozmowy w małym gronie</c:v>
                </c:pt>
                <c:pt idx="4">
                  <c:v>Uroczystości, rekonstrukcje, działalność organizacji</c:v>
                </c:pt>
                <c:pt idx="5">
                  <c:v>Internet i gry komputerowe</c:v>
                </c:pt>
                <c:pt idx="6">
                  <c:v>Książki, czasopisma, archiwa</c:v>
                </c:pt>
              </c:strCache>
            </c:strRef>
          </c:cat>
          <c:val>
            <c:numRef>
              <c:f>Arkusz1!$B$2:$B$8</c:f>
              <c:numCache>
                <c:formatCode>0%</c:formatCode>
                <c:ptCount val="7"/>
                <c:pt idx="0">
                  <c:v>0.47599999999999998</c:v>
                </c:pt>
                <c:pt idx="1">
                  <c:v>0.36199999999999999</c:v>
                </c:pt>
                <c:pt idx="2">
                  <c:v>0.30099999999999999</c:v>
                </c:pt>
                <c:pt idx="3">
                  <c:v>0.29399999999999998</c:v>
                </c:pt>
                <c:pt idx="4">
                  <c:v>0.184</c:v>
                </c:pt>
                <c:pt idx="5">
                  <c:v>0.14899999999999999</c:v>
                </c:pt>
                <c:pt idx="6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C-3B41-915F-B45A9CAB96A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Uczniowie</c:v>
                </c:pt>
              </c:strCache>
            </c:strRef>
          </c:tx>
          <c:spPr>
            <a:solidFill>
              <a:srgbClr val="BE815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Arkusz1!$A$2:$A$8</c:f>
              <c:strCache>
                <c:ptCount val="7"/>
                <c:pt idx="0">
                  <c:v>Filmy, telewizja, radio</c:v>
                </c:pt>
                <c:pt idx="1">
                  <c:v>Lekcje</c:v>
                </c:pt>
                <c:pt idx="2">
                  <c:v>Miejsca pamięci, muzea i pamiątki</c:v>
                </c:pt>
                <c:pt idx="3">
                  <c:v>Rozmowy w małym gronie</c:v>
                </c:pt>
                <c:pt idx="4">
                  <c:v>Uroczystości, rekonstrukcje, działalność organizacji</c:v>
                </c:pt>
                <c:pt idx="5">
                  <c:v>Internet i gry komputerowe</c:v>
                </c:pt>
                <c:pt idx="6">
                  <c:v>Książki, czasopisma, archiwa</c:v>
                </c:pt>
              </c:strCache>
            </c:strRef>
          </c:cat>
          <c:val>
            <c:numRef>
              <c:f>Arkusz1!$C$2:$C$8</c:f>
              <c:numCache>
                <c:formatCode>0%</c:formatCode>
                <c:ptCount val="7"/>
                <c:pt idx="0">
                  <c:v>0.45100000000000001</c:v>
                </c:pt>
                <c:pt idx="1">
                  <c:v>0.56000000000000005</c:v>
                </c:pt>
                <c:pt idx="2">
                  <c:v>0.25</c:v>
                </c:pt>
                <c:pt idx="3">
                  <c:v>0.24</c:v>
                </c:pt>
                <c:pt idx="4">
                  <c:v>0.16</c:v>
                </c:pt>
                <c:pt idx="5">
                  <c:v>0.59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AC-3B41-915F-B45A9CAB9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3330944"/>
        <c:axId val="283330160"/>
      </c:barChart>
      <c:catAx>
        <c:axId val="2833309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3330160"/>
        <c:crosses val="autoZero"/>
        <c:auto val="1"/>
        <c:lblAlgn val="ctr"/>
        <c:lblOffset val="100"/>
        <c:noMultiLvlLbl val="0"/>
      </c:catAx>
      <c:valAx>
        <c:axId val="283330160"/>
        <c:scaling>
          <c:orientation val="minMax"/>
        </c:scaling>
        <c:delete val="1"/>
        <c:axPos val="t"/>
        <c:majorGridlines>
          <c:spPr>
            <a:ln>
              <a:solidFill>
                <a:srgbClr val="262626">
                  <a:alpha val="20262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2833309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72770846414128"/>
          <c:y val="2.7435793497116737E-2"/>
          <c:w val="0.49499068123372419"/>
          <c:h val="0.93524650478292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BE815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BB189"/>
              </a:solidFill>
            </c:spPr>
            <c:extLst>
              <c:ext xmlns:c16="http://schemas.microsoft.com/office/drawing/2014/chart" uri="{C3380CC4-5D6E-409C-BE32-E72D297353CC}">
                <c16:uniqueId val="{00000001-3DC1-774A-8EAA-E36A5EEB55C4}"/>
              </c:ext>
            </c:extLst>
          </c:dPt>
          <c:dPt>
            <c:idx val="1"/>
            <c:invertIfNegative val="0"/>
            <c:bubble3D val="0"/>
            <c:spPr>
              <a:solidFill>
                <a:srgbClr val="D5A780"/>
              </a:solidFill>
            </c:spPr>
            <c:extLst>
              <c:ext xmlns:c16="http://schemas.microsoft.com/office/drawing/2014/chart" uri="{C3380CC4-5D6E-409C-BE32-E72D297353CC}">
                <c16:uniqueId val="{00000003-3DC1-774A-8EAA-E36A5EEB55C4}"/>
              </c:ext>
            </c:extLst>
          </c:dPt>
          <c:dPt>
            <c:idx val="2"/>
            <c:invertIfNegative val="0"/>
            <c:bubble3D val="0"/>
            <c:spPr>
              <a:solidFill>
                <a:srgbClr val="D09F77"/>
              </a:solidFill>
            </c:spPr>
            <c:extLst>
              <c:ext xmlns:c16="http://schemas.microsoft.com/office/drawing/2014/chart" uri="{C3380CC4-5D6E-409C-BE32-E72D297353CC}">
                <c16:uniqueId val="{00000005-3DC1-774A-8EAA-E36A5EEB55C4}"/>
              </c:ext>
            </c:extLst>
          </c:dPt>
          <c:dPt>
            <c:idx val="3"/>
            <c:invertIfNegative val="0"/>
            <c:bubble3D val="0"/>
            <c:spPr>
              <a:solidFill>
                <a:srgbClr val="CA946E"/>
              </a:solidFill>
            </c:spPr>
            <c:extLst>
              <c:ext xmlns:c16="http://schemas.microsoft.com/office/drawing/2014/chart" uri="{C3380CC4-5D6E-409C-BE32-E72D297353CC}">
                <c16:uniqueId val="{0000000B-3DC1-774A-8EAA-E36A5EEB55C4}"/>
              </c:ext>
            </c:extLst>
          </c:dPt>
          <c:dPt>
            <c:idx val="4"/>
            <c:invertIfNegative val="0"/>
            <c:bubble3D val="0"/>
            <c:spPr>
              <a:solidFill>
                <a:srgbClr val="C58B67"/>
              </a:solidFill>
            </c:spPr>
            <c:extLst>
              <c:ext xmlns:c16="http://schemas.microsoft.com/office/drawing/2014/chart" uri="{C3380CC4-5D6E-409C-BE32-E72D297353CC}">
                <c16:uniqueId val="{00000007-3DC1-774A-8EAA-E36A5EEB55C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DC1-774A-8EAA-E36A5EEB55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Udział w pokazie/spotkaniu z grupą rekonstrukcyjną - miłośnikami militariów</c:v>
                </c:pt>
                <c:pt idx="1">
                  <c:v>Spotkanie ze świadkiem/uczestnikiem wydarzeń: wysłuchanie i zapisanie wspomnień</c:v>
                </c:pt>
                <c:pt idx="2">
                  <c:v>Obserwacja i pomoc w profesjonalnych pracach archeologicznych</c:v>
                </c:pt>
                <c:pt idx="3">
                  <c:v>Udział w symulacji multimedialnej dającej możliwość testowania alternatywnych wariantów historii</c:v>
                </c:pt>
                <c:pt idx="4">
                  <c:v>Wycieczka w miejsce wielkich zmagań militarnych z przeszłości</c:v>
                </c:pt>
                <c:pt idx="5">
                  <c:v>Odwiedziny miejsc cierpień i ludobójstwa</c:v>
                </c:pt>
              </c:strCache>
            </c:strRef>
          </c:cat>
          <c:val>
            <c:numRef>
              <c:f>Arkusz1!$B$2:$B$7</c:f>
              <c:numCache>
                <c:formatCode>###0%</c:formatCode>
                <c:ptCount val="6"/>
                <c:pt idx="0">
                  <c:v>0.16200000000000001</c:v>
                </c:pt>
                <c:pt idx="1">
                  <c:v>0.17199999999999999</c:v>
                </c:pt>
                <c:pt idx="2">
                  <c:v>0.186</c:v>
                </c:pt>
                <c:pt idx="3">
                  <c:v>0.188</c:v>
                </c:pt>
                <c:pt idx="4">
                  <c:v>0.21</c:v>
                </c:pt>
                <c:pt idx="5">
                  <c:v>0.29899999999999999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DC1-774A-8EAA-E36A5EEB5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3325456"/>
        <c:axId val="283324280"/>
      </c:barChart>
      <c:catAx>
        <c:axId val="283325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spc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3324280"/>
        <c:crosses val="autoZero"/>
        <c:auto val="1"/>
        <c:lblAlgn val="ctr"/>
        <c:lblOffset val="100"/>
        <c:noMultiLvlLbl val="0"/>
      </c:catAx>
      <c:valAx>
        <c:axId val="283324280"/>
        <c:scaling>
          <c:orientation val="minMax"/>
        </c:scaling>
        <c:delete val="1"/>
        <c:axPos val="b"/>
        <c:majorGridlines>
          <c:spPr>
            <a:ln>
              <a:solidFill>
                <a:srgbClr val="D8AC84"/>
              </a:solidFill>
            </a:ln>
          </c:spPr>
        </c:majorGridlines>
        <c:numFmt formatCode="###0%" sourceLinked="1"/>
        <c:majorTickMark val="out"/>
        <c:minorTickMark val="none"/>
        <c:tickLblPos val="nextTo"/>
        <c:crossAx val="2833254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17857927252731"/>
          <c:y val="2.7969433670888322E-2"/>
          <c:w val="0.65656198341593131"/>
          <c:h val="0.811894893482319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jestem patriotą(ką)</c:v>
                </c:pt>
              </c:strCache>
            </c:strRef>
          </c:tx>
          <c:spPr>
            <a:solidFill>
              <a:srgbClr val="BE815F"/>
            </a:solidFill>
          </c:spPr>
          <c:invertIfNegative val="0"/>
          <c:dLbls>
            <c:dLbl>
              <c:idx val="0"/>
              <c:layout>
                <c:manualLayout>
                  <c:x val="-3.5307730502487388E-3"/>
                  <c:y val="0.1031613976705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BE4-B145-9AD3-7E0334C05CB8}"/>
                </c:ext>
              </c:extLst>
            </c:dLbl>
            <c:dLbl>
              <c:idx val="1"/>
              <c:layout>
                <c:manualLayout>
                  <c:x val="0"/>
                  <c:y val="0.10981697171381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BE4-B145-9AD3-7E0334C05CB8}"/>
                </c:ext>
              </c:extLst>
            </c:dLbl>
            <c:dLbl>
              <c:idx val="2"/>
              <c:layout>
                <c:manualLayout>
                  <c:x val="-8.630678864935963E-17"/>
                  <c:y val="0.11314475873544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BE4-B145-9AD3-7E0334C05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262626"/>
                    </a:solidFill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Dorośli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0.83</c:v>
                </c:pt>
                <c:pt idx="1">
                  <c:v>0.64</c:v>
                </c:pt>
                <c:pt idx="2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8-4A45-A810-9B51EA4BE5C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rgbClr val="E2E2E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031613976705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BE4-B145-9AD3-7E0334C05CB8}"/>
                </c:ext>
              </c:extLst>
            </c:dLbl>
            <c:dLbl>
              <c:idx val="1"/>
              <c:layout>
                <c:manualLayout>
                  <c:x val="0"/>
                  <c:y val="0.10648918469217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BE4-B145-9AD3-7E0334C05CB8}"/>
                </c:ext>
              </c:extLst>
            </c:dLbl>
            <c:dLbl>
              <c:idx val="2"/>
              <c:layout>
                <c:manualLayout>
                  <c:x val="1.1769243500829129E-3"/>
                  <c:y val="0.11647280778754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BE4-B145-9AD3-7E0334C05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Dorośli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Arkusz1!$C$2:$C$4</c:f>
              <c:numCache>
                <c:formatCode>0%</c:formatCode>
                <c:ptCount val="3"/>
                <c:pt idx="0">
                  <c:v>0.12</c:v>
                </c:pt>
                <c:pt idx="1">
                  <c:v>0.21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F8-4A45-A810-9B51EA4BE5C1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 jestem patriotą(ką)</c:v>
                </c:pt>
              </c:strCache>
            </c:strRef>
          </c:tx>
          <c:spPr>
            <a:solidFill>
              <a:srgbClr val="262626"/>
            </a:solidFill>
          </c:spPr>
          <c:invertIfNegative val="0"/>
          <c:dLbls>
            <c:dLbl>
              <c:idx val="0"/>
              <c:layout>
                <c:manualLayout>
                  <c:x val="3.6490771152342387E-2"/>
                  <c:y val="-2.294155410274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0F8-4A45-A810-9B51EA4BE5C1}"/>
                </c:ext>
              </c:extLst>
            </c:dLbl>
            <c:dLbl>
              <c:idx val="1"/>
              <c:layout>
                <c:manualLayout>
                  <c:x val="7.0615461004974775E-2"/>
                  <c:y val="-9.9828370039435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BE4-B145-9AD3-7E0334C05CB8}"/>
                </c:ext>
              </c:extLst>
            </c:dLbl>
            <c:dLbl>
              <c:idx val="2"/>
              <c:layout>
                <c:manualLayout>
                  <c:x val="1.9902254115945397E-2"/>
                  <c:y val="4.299920080705386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0F8-4A45-A810-9B51EA4BE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PP Eiko" pitchFamily="2" charset="-128"/>
                    <a:ea typeface="PP Eiko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Dorośli</c:v>
                </c:pt>
                <c:pt idx="1">
                  <c:v>Uczniowie</c:v>
                </c:pt>
                <c:pt idx="2">
                  <c:v>Nauczyciele</c:v>
                </c:pt>
              </c:strCache>
            </c:strRef>
          </c:cat>
          <c:val>
            <c:numRef>
              <c:f>Arkusz1!$D$2:$D$4</c:f>
              <c:numCache>
                <c:formatCode>0%</c:formatCode>
                <c:ptCount val="3"/>
                <c:pt idx="0">
                  <c:v>0.05</c:v>
                </c:pt>
                <c:pt idx="1">
                  <c:v>0.15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F8-4A45-A810-9B51EA4BE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83332904"/>
        <c:axId val="283337216"/>
      </c:barChart>
      <c:catAx>
        <c:axId val="2833329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0" i="0">
                <a:latin typeface="PP Eiko Medium" pitchFamily="2" charset="-128"/>
                <a:ea typeface="PP Eiko Medium" pitchFamily="2" charset="-128"/>
              </a:defRPr>
            </a:pPr>
            <a:endParaRPr lang="pl-PL"/>
          </a:p>
        </c:txPr>
        <c:crossAx val="283337216"/>
        <c:crosses val="autoZero"/>
        <c:auto val="1"/>
        <c:lblAlgn val="ctr"/>
        <c:lblOffset val="100"/>
        <c:noMultiLvlLbl val="0"/>
      </c:catAx>
      <c:valAx>
        <c:axId val="283337216"/>
        <c:scaling>
          <c:orientation val="minMax"/>
        </c:scaling>
        <c:delete val="1"/>
        <c:axPos val="t"/>
        <c:majorGridlines>
          <c:spPr>
            <a:ln>
              <a:solidFill>
                <a:srgbClr val="D8AC84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2833329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7044360047234074E-2"/>
          <c:y val="0.86245220719215188"/>
          <c:w val="0.9729556399527659"/>
          <c:h val="0.1375477928078481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+mn-lt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78095035221119"/>
          <c:y val="2.2237382270536021E-2"/>
          <c:w val="0.4576176203510583"/>
          <c:h val="0.9556755514110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2B4A9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Jan III Sobieski</c:v>
                </c:pt>
                <c:pt idx="1">
                  <c:v>Maria Skłodowska-Curie</c:v>
                </c:pt>
                <c:pt idx="2">
                  <c:v>Lech Wałęsa</c:v>
                </c:pt>
                <c:pt idx="3">
                  <c:v>Mieszko I</c:v>
                </c:pt>
                <c:pt idx="4">
                  <c:v>Kazimierz Wielki</c:v>
                </c:pt>
                <c:pt idx="5">
                  <c:v>Powstanie Warszawskie</c:v>
                </c:pt>
                <c:pt idx="6">
                  <c:v>Tadeusz Kościuszko</c:v>
                </c:pt>
                <c:pt idx="7">
                  <c:v>II wojna światowa</c:v>
                </c:pt>
                <c:pt idx="8">
                  <c:v>Józef Piłsudski</c:v>
                </c:pt>
                <c:pt idx="9">
                  <c:v>Jan Paweł II</c:v>
                </c:pt>
              </c:strCache>
            </c:strRef>
          </c:cat>
          <c:val>
            <c:numRef>
              <c:f>Arkusz1!$B$2:$B$11</c:f>
              <c:numCache>
                <c:formatCode>0.0%</c:formatCode>
                <c:ptCount val="10"/>
                <c:pt idx="0">
                  <c:v>3.9E-2</c:v>
                </c:pt>
                <c:pt idx="1">
                  <c:v>3.9E-2</c:v>
                </c:pt>
                <c:pt idx="2">
                  <c:v>4.1000000000000002E-2</c:v>
                </c:pt>
                <c:pt idx="3">
                  <c:v>4.1000000000000002E-2</c:v>
                </c:pt>
                <c:pt idx="4">
                  <c:v>4.2999999999999997E-2</c:v>
                </c:pt>
                <c:pt idx="5">
                  <c:v>4.2999999999999997E-2</c:v>
                </c:pt>
                <c:pt idx="6">
                  <c:v>6.6000000000000003E-2</c:v>
                </c:pt>
                <c:pt idx="7">
                  <c:v>7.3999999999999996E-2</c:v>
                </c:pt>
                <c:pt idx="8">
                  <c:v>0.13200000000000001</c:v>
                </c:pt>
                <c:pt idx="9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2-F040-A77A-BD0414CB2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3335648"/>
        <c:axId val="283339176"/>
      </c:barChart>
      <c:catAx>
        <c:axId val="2833356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3339176"/>
        <c:crosses val="autoZero"/>
        <c:auto val="1"/>
        <c:lblAlgn val="ctr"/>
        <c:lblOffset val="100"/>
        <c:noMultiLvlLbl val="0"/>
      </c:catAx>
      <c:valAx>
        <c:axId val="28333917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83335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78095035221119"/>
          <c:y val="2.2237382270536021E-2"/>
          <c:w val="0.4576176203510583"/>
          <c:h val="0.9556755514110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C78F6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Jan Paweł II</c:v>
                </c:pt>
                <c:pt idx="1">
                  <c:v>Obozy koncentracyjne</c:v>
                </c:pt>
                <c:pt idx="2">
                  <c:v>Mieszko I</c:v>
                </c:pt>
                <c:pt idx="3">
                  <c:v>I wojna światowa</c:v>
                </c:pt>
                <c:pt idx="4">
                  <c:v>Aleksy Dawidowski "Alek"</c:v>
                </c:pt>
                <c:pt idx="5">
                  <c:v>Powstanie Warszawskie</c:v>
                </c:pt>
                <c:pt idx="6">
                  <c:v>Tadeusz Zawadzki "Zośka"</c:v>
                </c:pt>
                <c:pt idx="7">
                  <c:v>Jan Bytnar "Rudy"</c:v>
                </c:pt>
                <c:pt idx="8">
                  <c:v>II wojna światowa</c:v>
                </c:pt>
                <c:pt idx="9">
                  <c:v>Józef Piłsudski</c:v>
                </c:pt>
              </c:strCache>
            </c:strRef>
          </c:cat>
          <c:val>
            <c:numRef>
              <c:f>Arkusz1!$B$2:$B$11</c:f>
              <c:numCache>
                <c:formatCode>0.00%</c:formatCode>
                <c:ptCount val="10"/>
                <c:pt idx="0">
                  <c:v>0.02</c:v>
                </c:pt>
                <c:pt idx="1">
                  <c:v>2.3E-2</c:v>
                </c:pt>
                <c:pt idx="2">
                  <c:v>2.5000000000000001E-2</c:v>
                </c:pt>
                <c:pt idx="3">
                  <c:v>3.7999999999999999E-2</c:v>
                </c:pt>
                <c:pt idx="4">
                  <c:v>4.2999999999999997E-2</c:v>
                </c:pt>
                <c:pt idx="5">
                  <c:v>4.8000000000000001E-2</c:v>
                </c:pt>
                <c:pt idx="6">
                  <c:v>5.2999999999999999E-2</c:v>
                </c:pt>
                <c:pt idx="7">
                  <c:v>7.0000000000000007E-2</c:v>
                </c:pt>
                <c:pt idx="8">
                  <c:v>0.16600000000000001</c:v>
                </c:pt>
                <c:pt idx="9">
                  <c:v>0.17100000000000001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2-F040-A77A-BD0414CB2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3338392"/>
        <c:axId val="283336432"/>
      </c:barChart>
      <c:catAx>
        <c:axId val="283338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3336432"/>
        <c:crosses val="autoZero"/>
        <c:auto val="1"/>
        <c:lblAlgn val="ctr"/>
        <c:lblOffset val="100"/>
        <c:noMultiLvlLbl val="0"/>
      </c:catAx>
      <c:valAx>
        <c:axId val="28333643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283338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78095035221119"/>
          <c:y val="2.2237382270536021E-2"/>
          <c:w val="0.4576176203510583"/>
          <c:h val="0.9556755514110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E1003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Irena Sendlerowa</c:v>
                </c:pt>
                <c:pt idx="1">
                  <c:v>Powstanie Warszawskie</c:v>
                </c:pt>
                <c:pt idx="2">
                  <c:v>Roman Dmowski</c:v>
                </c:pt>
                <c:pt idx="3">
                  <c:v>Tadeusz Kościuszko</c:v>
                </c:pt>
                <c:pt idx="4">
                  <c:v>Jan Paweł II </c:v>
                </c:pt>
                <c:pt idx="5">
                  <c:v>Historia regionalna / lokalna</c:v>
                </c:pt>
                <c:pt idx="6">
                  <c:v>II wojna światowa</c:v>
                </c:pt>
                <c:pt idx="7">
                  <c:v>Żołnierze wyklęci / niezłomni</c:v>
                </c:pt>
                <c:pt idx="8">
                  <c:v>Witold Pilecki</c:v>
                </c:pt>
                <c:pt idx="9">
                  <c:v>Józef Piłsudski</c:v>
                </c:pt>
              </c:strCache>
            </c:strRef>
          </c:cat>
          <c:val>
            <c:numRef>
              <c:f>Arkusz1!$B$2:$B$11</c:f>
              <c:numCache>
                <c:formatCode>0.00%</c:formatCode>
                <c:ptCount val="10"/>
                <c:pt idx="0">
                  <c:v>3.2000000000000001E-2</c:v>
                </c:pt>
                <c:pt idx="1">
                  <c:v>3.3000000000000002E-2</c:v>
                </c:pt>
                <c:pt idx="2">
                  <c:v>4.1000000000000002E-2</c:v>
                </c:pt>
                <c:pt idx="3">
                  <c:v>4.5999999999999999E-2</c:v>
                </c:pt>
                <c:pt idx="4">
                  <c:v>4.7E-2</c:v>
                </c:pt>
                <c:pt idx="5">
                  <c:v>5.7000000000000002E-2</c:v>
                </c:pt>
                <c:pt idx="6">
                  <c:v>6.6000000000000003E-2</c:v>
                </c:pt>
                <c:pt idx="7">
                  <c:v>7.1999999999999995E-2</c:v>
                </c:pt>
                <c:pt idx="8">
                  <c:v>0.111</c:v>
                </c:pt>
                <c:pt idx="9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2-F040-A77A-BD0414CB2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3334472"/>
        <c:axId val="286268440"/>
      </c:barChart>
      <c:catAx>
        <c:axId val="283334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6268440"/>
        <c:crosses val="autoZero"/>
        <c:auto val="1"/>
        <c:lblAlgn val="ctr"/>
        <c:lblOffset val="100"/>
        <c:noMultiLvlLbl val="0"/>
      </c:catAx>
      <c:valAx>
        <c:axId val="286268440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283334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78095035221119"/>
          <c:y val="2.2237382270536021E-2"/>
          <c:w val="0.4576176203510583"/>
          <c:h val="0.9556755514110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2B4A9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Jan III Sobieski</c:v>
                </c:pt>
                <c:pt idx="1">
                  <c:v>Maria Skłodowska-Curie</c:v>
                </c:pt>
                <c:pt idx="2">
                  <c:v>Lech Wałęsa</c:v>
                </c:pt>
                <c:pt idx="3">
                  <c:v>Mieszko I</c:v>
                </c:pt>
                <c:pt idx="4">
                  <c:v>Kazimierz Wielki</c:v>
                </c:pt>
                <c:pt idx="5">
                  <c:v>Powstanie Warszawskie</c:v>
                </c:pt>
                <c:pt idx="6">
                  <c:v>Tadeusz Kościuszko</c:v>
                </c:pt>
                <c:pt idx="7">
                  <c:v>II wojna światowa</c:v>
                </c:pt>
                <c:pt idx="8">
                  <c:v>Józef Piłsudski</c:v>
                </c:pt>
                <c:pt idx="9">
                  <c:v>Jan Paweł II</c:v>
                </c:pt>
              </c:strCache>
            </c:strRef>
          </c:cat>
          <c:val>
            <c:numRef>
              <c:f>Arkusz1!$B$2:$B$11</c:f>
              <c:numCache>
                <c:formatCode>0.0%</c:formatCode>
                <c:ptCount val="10"/>
                <c:pt idx="0">
                  <c:v>3.9E-2</c:v>
                </c:pt>
                <c:pt idx="1">
                  <c:v>3.9E-2</c:v>
                </c:pt>
                <c:pt idx="2">
                  <c:v>4.1000000000000002E-2</c:v>
                </c:pt>
                <c:pt idx="3">
                  <c:v>4.1000000000000002E-2</c:v>
                </c:pt>
                <c:pt idx="4">
                  <c:v>4.2999999999999997E-2</c:v>
                </c:pt>
                <c:pt idx="5">
                  <c:v>4.2999999999999997E-2</c:v>
                </c:pt>
                <c:pt idx="6">
                  <c:v>6.6000000000000003E-2</c:v>
                </c:pt>
                <c:pt idx="7">
                  <c:v>7.3999999999999996E-2</c:v>
                </c:pt>
                <c:pt idx="8">
                  <c:v>0.13200000000000001</c:v>
                </c:pt>
                <c:pt idx="9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2-F040-A77A-BD0414CB2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6264912"/>
        <c:axId val="286264520"/>
      </c:barChart>
      <c:catAx>
        <c:axId val="286264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6264520"/>
        <c:crosses val="autoZero"/>
        <c:auto val="1"/>
        <c:lblAlgn val="ctr"/>
        <c:lblOffset val="100"/>
        <c:noMultiLvlLbl val="0"/>
      </c:catAx>
      <c:valAx>
        <c:axId val="28626452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86264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78095035221119"/>
          <c:y val="2.2237382270536021E-2"/>
          <c:w val="0.4576176203510583"/>
          <c:h val="0.9556755514110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C78F6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Jan Paweł II</c:v>
                </c:pt>
                <c:pt idx="1">
                  <c:v>Obozy koncentracyjne</c:v>
                </c:pt>
                <c:pt idx="2">
                  <c:v>Mieszko I</c:v>
                </c:pt>
                <c:pt idx="3">
                  <c:v>I wojna światowa</c:v>
                </c:pt>
                <c:pt idx="4">
                  <c:v>Aleksy Dawidowski "Alek"</c:v>
                </c:pt>
                <c:pt idx="5">
                  <c:v>Powstanie Warszawskie</c:v>
                </c:pt>
                <c:pt idx="6">
                  <c:v>Tadeusz Zawadzki "Zośka"</c:v>
                </c:pt>
                <c:pt idx="7">
                  <c:v>Jan Bytnar "Rudy"</c:v>
                </c:pt>
                <c:pt idx="8">
                  <c:v>II wojna światowa</c:v>
                </c:pt>
                <c:pt idx="9">
                  <c:v>Józef Piłsudski</c:v>
                </c:pt>
              </c:strCache>
            </c:strRef>
          </c:cat>
          <c:val>
            <c:numRef>
              <c:f>Arkusz1!$B$2:$B$11</c:f>
              <c:numCache>
                <c:formatCode>0.00%</c:formatCode>
                <c:ptCount val="10"/>
                <c:pt idx="0">
                  <c:v>0.02</c:v>
                </c:pt>
                <c:pt idx="1">
                  <c:v>2.3E-2</c:v>
                </c:pt>
                <c:pt idx="2">
                  <c:v>2.5000000000000001E-2</c:v>
                </c:pt>
                <c:pt idx="3">
                  <c:v>3.7999999999999999E-2</c:v>
                </c:pt>
                <c:pt idx="4">
                  <c:v>4.2999999999999997E-2</c:v>
                </c:pt>
                <c:pt idx="5">
                  <c:v>4.8000000000000001E-2</c:v>
                </c:pt>
                <c:pt idx="6">
                  <c:v>5.2999999999999999E-2</c:v>
                </c:pt>
                <c:pt idx="7">
                  <c:v>7.0000000000000007E-2</c:v>
                </c:pt>
                <c:pt idx="8">
                  <c:v>0.16600000000000001</c:v>
                </c:pt>
                <c:pt idx="9">
                  <c:v>0.17100000000000001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2-F040-A77A-BD0414CB2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6256680"/>
        <c:axId val="286262560"/>
      </c:barChart>
      <c:catAx>
        <c:axId val="286256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6262560"/>
        <c:crosses val="autoZero"/>
        <c:auto val="1"/>
        <c:lblAlgn val="ctr"/>
        <c:lblOffset val="100"/>
        <c:noMultiLvlLbl val="0"/>
      </c:catAx>
      <c:valAx>
        <c:axId val="286262560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286256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78095035221119"/>
          <c:y val="2.2237382270536021E-2"/>
          <c:w val="0.4576176203510583"/>
          <c:h val="0.9556755514110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E1003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Irena Sendlerowa</c:v>
                </c:pt>
                <c:pt idx="1">
                  <c:v>Powstanie Warszawskie</c:v>
                </c:pt>
                <c:pt idx="2">
                  <c:v>Roman Dmowski</c:v>
                </c:pt>
                <c:pt idx="3">
                  <c:v>Tadeusz Kościuszko</c:v>
                </c:pt>
                <c:pt idx="4">
                  <c:v>Jan Paweł II </c:v>
                </c:pt>
                <c:pt idx="5">
                  <c:v>Historia regionalna / lokalna</c:v>
                </c:pt>
                <c:pt idx="6">
                  <c:v>II wojna światowa</c:v>
                </c:pt>
                <c:pt idx="7">
                  <c:v>Żołnierze wyklęci / niezłomni</c:v>
                </c:pt>
                <c:pt idx="8">
                  <c:v>Witold Pilecki</c:v>
                </c:pt>
                <c:pt idx="9">
                  <c:v>Józef Piłsudski</c:v>
                </c:pt>
              </c:strCache>
            </c:strRef>
          </c:cat>
          <c:val>
            <c:numRef>
              <c:f>Arkusz1!$B$2:$B$11</c:f>
              <c:numCache>
                <c:formatCode>0.00%</c:formatCode>
                <c:ptCount val="10"/>
                <c:pt idx="0">
                  <c:v>3.2000000000000001E-2</c:v>
                </c:pt>
                <c:pt idx="1">
                  <c:v>3.3000000000000002E-2</c:v>
                </c:pt>
                <c:pt idx="2">
                  <c:v>4.1000000000000002E-2</c:v>
                </c:pt>
                <c:pt idx="3">
                  <c:v>4.5999999999999999E-2</c:v>
                </c:pt>
                <c:pt idx="4">
                  <c:v>4.7E-2</c:v>
                </c:pt>
                <c:pt idx="5">
                  <c:v>5.7000000000000002E-2</c:v>
                </c:pt>
                <c:pt idx="6">
                  <c:v>6.6000000000000003E-2</c:v>
                </c:pt>
                <c:pt idx="7">
                  <c:v>7.1999999999999995E-2</c:v>
                </c:pt>
                <c:pt idx="8">
                  <c:v>0.111</c:v>
                </c:pt>
                <c:pt idx="9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2-F040-A77A-BD0414CB2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6266088"/>
        <c:axId val="286264128"/>
      </c:barChart>
      <c:catAx>
        <c:axId val="286266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6264128"/>
        <c:crosses val="autoZero"/>
        <c:auto val="1"/>
        <c:lblAlgn val="ctr"/>
        <c:lblOffset val="100"/>
        <c:noMultiLvlLbl val="0"/>
      </c:catAx>
      <c:valAx>
        <c:axId val="286264128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286266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40874890638658E-2"/>
          <c:y val="0"/>
          <c:w val="0.83636269466316715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Polacy 20+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E81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C1-EE4A-AE07-6BA46F12F0E5}"/>
              </c:ext>
            </c:extLst>
          </c:dPt>
          <c:dPt>
            <c:idx val="1"/>
            <c:bubble3D val="0"/>
            <c:spPr>
              <a:solidFill>
                <a:srgbClr val="568F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C1-EE4A-AE07-6BA46F12F0E5}"/>
              </c:ext>
            </c:extLst>
          </c:dPt>
          <c:dPt>
            <c:idx val="2"/>
            <c:bubble3D val="0"/>
            <c:spPr>
              <a:solidFill>
                <a:srgbClr val="DFB68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BC1-EE4A-AE07-6BA46F12F0E5}"/>
              </c:ext>
            </c:extLst>
          </c:dPt>
          <c:dPt>
            <c:idx val="3"/>
            <c:bubble3D val="0"/>
            <c:spPr>
              <a:solidFill>
                <a:srgbClr val="E300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C1-EE4A-AE07-6BA46F12F0E5}"/>
              </c:ext>
            </c:extLst>
          </c:dPt>
          <c:dPt>
            <c:idx val="4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BC1-EE4A-AE07-6BA46F12F0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Refleksyjno-poznawcza</c:v>
                </c:pt>
                <c:pt idx="1">
                  <c:v>Poznawcza</c:v>
                </c:pt>
                <c:pt idx="2">
                  <c:v>Kontestacyjna</c:v>
                </c:pt>
                <c:pt idx="3">
                  <c:v>Ambiwalentna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0.13</c:v>
                </c:pt>
                <c:pt idx="1">
                  <c:v>0.06</c:v>
                </c:pt>
                <c:pt idx="2">
                  <c:v>0.11</c:v>
                </c:pt>
                <c:pt idx="3">
                  <c:v>0.5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1-EE4A-AE07-6BA46F12F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78095035221119"/>
          <c:y val="2.2237382270536021E-2"/>
          <c:w val="0.4576176203510583"/>
          <c:h val="0.9556755514110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2B4A9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Jan III Sobieski</c:v>
                </c:pt>
                <c:pt idx="1">
                  <c:v>Maria Skłodowska-Curie</c:v>
                </c:pt>
                <c:pt idx="2">
                  <c:v>Lech Wałęsa</c:v>
                </c:pt>
                <c:pt idx="3">
                  <c:v>Mieszko I</c:v>
                </c:pt>
                <c:pt idx="4">
                  <c:v>Kazimierz Wielki</c:v>
                </c:pt>
                <c:pt idx="5">
                  <c:v>Powstanie Warszawskie</c:v>
                </c:pt>
                <c:pt idx="6">
                  <c:v>Tadeusz Kościuszko</c:v>
                </c:pt>
                <c:pt idx="7">
                  <c:v>II wojna światowa</c:v>
                </c:pt>
                <c:pt idx="8">
                  <c:v>Józef Piłsudski</c:v>
                </c:pt>
                <c:pt idx="9">
                  <c:v>Jan Paweł II</c:v>
                </c:pt>
              </c:strCache>
            </c:strRef>
          </c:cat>
          <c:val>
            <c:numRef>
              <c:f>Arkusz1!$B$2:$B$11</c:f>
              <c:numCache>
                <c:formatCode>0.0%</c:formatCode>
                <c:ptCount val="10"/>
                <c:pt idx="0">
                  <c:v>3.9E-2</c:v>
                </c:pt>
                <c:pt idx="1">
                  <c:v>3.9E-2</c:v>
                </c:pt>
                <c:pt idx="2">
                  <c:v>4.1000000000000002E-2</c:v>
                </c:pt>
                <c:pt idx="3">
                  <c:v>4.1000000000000002E-2</c:v>
                </c:pt>
                <c:pt idx="4">
                  <c:v>4.2999999999999997E-2</c:v>
                </c:pt>
                <c:pt idx="5">
                  <c:v>4.2999999999999997E-2</c:v>
                </c:pt>
                <c:pt idx="6">
                  <c:v>6.6000000000000003E-2</c:v>
                </c:pt>
                <c:pt idx="7">
                  <c:v>7.3999999999999996E-2</c:v>
                </c:pt>
                <c:pt idx="8">
                  <c:v>0.13200000000000001</c:v>
                </c:pt>
                <c:pt idx="9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2-F040-A77A-BD0414CB2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6267656"/>
        <c:axId val="286260208"/>
      </c:barChart>
      <c:catAx>
        <c:axId val="286267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6260208"/>
        <c:crosses val="autoZero"/>
        <c:auto val="1"/>
        <c:lblAlgn val="ctr"/>
        <c:lblOffset val="100"/>
        <c:noMultiLvlLbl val="0"/>
      </c:catAx>
      <c:valAx>
        <c:axId val="28626020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86267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78095035221119"/>
          <c:y val="2.2237382270536021E-2"/>
          <c:w val="0.4576176203510583"/>
          <c:h val="0.9556755514110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C78F6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Jan Paweł II</c:v>
                </c:pt>
                <c:pt idx="1">
                  <c:v>Obozy koncentracyjne</c:v>
                </c:pt>
                <c:pt idx="2">
                  <c:v>Mieszko I</c:v>
                </c:pt>
                <c:pt idx="3">
                  <c:v>I wojna światowa</c:v>
                </c:pt>
                <c:pt idx="4">
                  <c:v>Aleksy Dawidowski "Alek"</c:v>
                </c:pt>
                <c:pt idx="5">
                  <c:v>Powstanie Warszawskie</c:v>
                </c:pt>
                <c:pt idx="6">
                  <c:v>Tadeusz Zawadzki "Zośka"</c:v>
                </c:pt>
                <c:pt idx="7">
                  <c:v>Jan Bytnar "Rudy"</c:v>
                </c:pt>
                <c:pt idx="8">
                  <c:v>II wojna światowa</c:v>
                </c:pt>
                <c:pt idx="9">
                  <c:v>Józef Piłsudski</c:v>
                </c:pt>
              </c:strCache>
            </c:strRef>
          </c:cat>
          <c:val>
            <c:numRef>
              <c:f>Arkusz1!$B$2:$B$11</c:f>
              <c:numCache>
                <c:formatCode>0.00%</c:formatCode>
                <c:ptCount val="10"/>
                <c:pt idx="0">
                  <c:v>0.02</c:v>
                </c:pt>
                <c:pt idx="1">
                  <c:v>2.3E-2</c:v>
                </c:pt>
                <c:pt idx="2">
                  <c:v>2.5000000000000001E-2</c:v>
                </c:pt>
                <c:pt idx="3">
                  <c:v>3.7999999999999999E-2</c:v>
                </c:pt>
                <c:pt idx="4">
                  <c:v>4.2999999999999997E-2</c:v>
                </c:pt>
                <c:pt idx="5">
                  <c:v>4.8000000000000001E-2</c:v>
                </c:pt>
                <c:pt idx="6">
                  <c:v>5.2999999999999999E-2</c:v>
                </c:pt>
                <c:pt idx="7">
                  <c:v>7.0000000000000007E-2</c:v>
                </c:pt>
                <c:pt idx="8">
                  <c:v>0.16600000000000001</c:v>
                </c:pt>
                <c:pt idx="9">
                  <c:v>0.17100000000000001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2-F040-A77A-BD0414CB2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6257856"/>
        <c:axId val="286258248"/>
      </c:barChart>
      <c:catAx>
        <c:axId val="286257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6258248"/>
        <c:crosses val="autoZero"/>
        <c:auto val="1"/>
        <c:lblAlgn val="ctr"/>
        <c:lblOffset val="100"/>
        <c:noMultiLvlLbl val="0"/>
      </c:catAx>
      <c:valAx>
        <c:axId val="286258248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286257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78095035221119"/>
          <c:y val="2.2237382270536021E-2"/>
          <c:w val="0.4576176203510583"/>
          <c:h val="0.9556755514110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E1003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Irena Sendlerowa</c:v>
                </c:pt>
                <c:pt idx="1">
                  <c:v>Powstanie Warszawskie</c:v>
                </c:pt>
                <c:pt idx="2">
                  <c:v>Roman Dmowski</c:v>
                </c:pt>
                <c:pt idx="3">
                  <c:v>Tadeusz Kościuszko</c:v>
                </c:pt>
                <c:pt idx="4">
                  <c:v>Jan Paweł II </c:v>
                </c:pt>
                <c:pt idx="5">
                  <c:v>Historia regionalna / lokalna</c:v>
                </c:pt>
                <c:pt idx="6">
                  <c:v>II wojna światowa</c:v>
                </c:pt>
                <c:pt idx="7">
                  <c:v>Żołnierze wyklęci / niezłomni</c:v>
                </c:pt>
                <c:pt idx="8">
                  <c:v>Witold Pilecki</c:v>
                </c:pt>
                <c:pt idx="9">
                  <c:v>Józef Piłsudski</c:v>
                </c:pt>
              </c:strCache>
            </c:strRef>
          </c:cat>
          <c:val>
            <c:numRef>
              <c:f>Arkusz1!$B$2:$B$11</c:f>
              <c:numCache>
                <c:formatCode>0.00%</c:formatCode>
                <c:ptCount val="10"/>
                <c:pt idx="0">
                  <c:v>3.2000000000000001E-2</c:v>
                </c:pt>
                <c:pt idx="1">
                  <c:v>3.3000000000000002E-2</c:v>
                </c:pt>
                <c:pt idx="2">
                  <c:v>4.1000000000000002E-2</c:v>
                </c:pt>
                <c:pt idx="3">
                  <c:v>4.5999999999999999E-2</c:v>
                </c:pt>
                <c:pt idx="4">
                  <c:v>4.7E-2</c:v>
                </c:pt>
                <c:pt idx="5">
                  <c:v>5.7000000000000002E-2</c:v>
                </c:pt>
                <c:pt idx="6">
                  <c:v>6.6000000000000003E-2</c:v>
                </c:pt>
                <c:pt idx="7">
                  <c:v>7.1999999999999995E-2</c:v>
                </c:pt>
                <c:pt idx="8">
                  <c:v>0.111</c:v>
                </c:pt>
                <c:pt idx="9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2-F040-A77A-BD0414CB2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6260600"/>
        <c:axId val="286261384"/>
      </c:barChart>
      <c:catAx>
        <c:axId val="2862606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6261384"/>
        <c:crosses val="autoZero"/>
        <c:auto val="1"/>
        <c:lblAlgn val="ctr"/>
        <c:lblOffset val="100"/>
        <c:noMultiLvlLbl val="0"/>
      </c:catAx>
      <c:valAx>
        <c:axId val="286261384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286260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78095035221119"/>
          <c:y val="2.2237382270536021E-2"/>
          <c:w val="0.4576176203510583"/>
          <c:h val="0.9556755514110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2B4A9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Jan III Sobieski</c:v>
                </c:pt>
                <c:pt idx="1">
                  <c:v>Maria Skłodowska-Curie</c:v>
                </c:pt>
                <c:pt idx="2">
                  <c:v>Lech Wałęsa</c:v>
                </c:pt>
                <c:pt idx="3">
                  <c:v>Mieszko I</c:v>
                </c:pt>
                <c:pt idx="4">
                  <c:v>Kazimierz Wielki</c:v>
                </c:pt>
                <c:pt idx="5">
                  <c:v>Powstanie Warszawskie</c:v>
                </c:pt>
                <c:pt idx="6">
                  <c:v>Tadeusz Kościuszko</c:v>
                </c:pt>
                <c:pt idx="7">
                  <c:v>II wojna światowa</c:v>
                </c:pt>
                <c:pt idx="8">
                  <c:v>Józef Piłsudski</c:v>
                </c:pt>
                <c:pt idx="9">
                  <c:v>Jan Paweł II</c:v>
                </c:pt>
              </c:strCache>
            </c:strRef>
          </c:cat>
          <c:val>
            <c:numRef>
              <c:f>Arkusz1!$B$2:$B$11</c:f>
              <c:numCache>
                <c:formatCode>0.0%</c:formatCode>
                <c:ptCount val="10"/>
                <c:pt idx="0">
                  <c:v>3.9E-2</c:v>
                </c:pt>
                <c:pt idx="1">
                  <c:v>3.9E-2</c:v>
                </c:pt>
                <c:pt idx="2">
                  <c:v>4.1000000000000002E-2</c:v>
                </c:pt>
                <c:pt idx="3">
                  <c:v>4.1000000000000002E-2</c:v>
                </c:pt>
                <c:pt idx="4">
                  <c:v>4.2999999999999997E-2</c:v>
                </c:pt>
                <c:pt idx="5">
                  <c:v>4.2999999999999997E-2</c:v>
                </c:pt>
                <c:pt idx="6">
                  <c:v>6.6000000000000003E-2</c:v>
                </c:pt>
                <c:pt idx="7">
                  <c:v>7.3999999999999996E-2</c:v>
                </c:pt>
                <c:pt idx="8">
                  <c:v>0.13200000000000001</c:v>
                </c:pt>
                <c:pt idx="9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2-F040-A77A-BD0414CB2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6270792"/>
        <c:axId val="286269224"/>
      </c:barChart>
      <c:catAx>
        <c:axId val="286270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6269224"/>
        <c:crosses val="autoZero"/>
        <c:auto val="1"/>
        <c:lblAlgn val="ctr"/>
        <c:lblOffset val="100"/>
        <c:noMultiLvlLbl val="0"/>
      </c:catAx>
      <c:valAx>
        <c:axId val="28626922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86270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78095035221119"/>
          <c:y val="2.2237382270536021E-2"/>
          <c:w val="0.4576176203510583"/>
          <c:h val="0.9556755514110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C78F6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Jan Paweł II</c:v>
                </c:pt>
                <c:pt idx="1">
                  <c:v>Obozy koncentracyjne</c:v>
                </c:pt>
                <c:pt idx="2">
                  <c:v>Mieszko I</c:v>
                </c:pt>
                <c:pt idx="3">
                  <c:v>I wojna światowa</c:v>
                </c:pt>
                <c:pt idx="4">
                  <c:v>Aleksy Dawidowski "Alek"</c:v>
                </c:pt>
                <c:pt idx="5">
                  <c:v>Powstanie Warszawskie</c:v>
                </c:pt>
                <c:pt idx="6">
                  <c:v>Tadeusz Zawadzki "Zośka"</c:v>
                </c:pt>
                <c:pt idx="7">
                  <c:v>Jan Bytnar "Rudy"</c:v>
                </c:pt>
                <c:pt idx="8">
                  <c:v>II wojna światowa</c:v>
                </c:pt>
                <c:pt idx="9">
                  <c:v>Józef Piłsudski</c:v>
                </c:pt>
              </c:strCache>
            </c:strRef>
          </c:cat>
          <c:val>
            <c:numRef>
              <c:f>Arkusz1!$B$2:$B$11</c:f>
              <c:numCache>
                <c:formatCode>0.00%</c:formatCode>
                <c:ptCount val="10"/>
                <c:pt idx="0">
                  <c:v>0.02</c:v>
                </c:pt>
                <c:pt idx="1">
                  <c:v>2.3E-2</c:v>
                </c:pt>
                <c:pt idx="2">
                  <c:v>2.5000000000000001E-2</c:v>
                </c:pt>
                <c:pt idx="3">
                  <c:v>3.7999999999999999E-2</c:v>
                </c:pt>
                <c:pt idx="4">
                  <c:v>4.2999999999999997E-2</c:v>
                </c:pt>
                <c:pt idx="5">
                  <c:v>4.8000000000000001E-2</c:v>
                </c:pt>
                <c:pt idx="6">
                  <c:v>5.2999999999999999E-2</c:v>
                </c:pt>
                <c:pt idx="7">
                  <c:v>7.0000000000000007E-2</c:v>
                </c:pt>
                <c:pt idx="8">
                  <c:v>0.16600000000000001</c:v>
                </c:pt>
                <c:pt idx="9">
                  <c:v>0.17100000000000001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2-F040-A77A-BD0414CB2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6269616"/>
        <c:axId val="286270008"/>
      </c:barChart>
      <c:catAx>
        <c:axId val="286269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6270008"/>
        <c:crosses val="autoZero"/>
        <c:auto val="1"/>
        <c:lblAlgn val="ctr"/>
        <c:lblOffset val="100"/>
        <c:noMultiLvlLbl val="0"/>
      </c:catAx>
      <c:valAx>
        <c:axId val="286270008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286269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78095035221119"/>
          <c:y val="2.2237382270536021E-2"/>
          <c:w val="0.4576176203510583"/>
          <c:h val="0.9556755514110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E1003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Irena Sendlerowa</c:v>
                </c:pt>
                <c:pt idx="1">
                  <c:v>Powstanie Warszawskie</c:v>
                </c:pt>
                <c:pt idx="2">
                  <c:v>Roman Dmowski</c:v>
                </c:pt>
                <c:pt idx="3">
                  <c:v>Tadeusz Kościuszko</c:v>
                </c:pt>
                <c:pt idx="4">
                  <c:v>Jan Paweł II </c:v>
                </c:pt>
                <c:pt idx="5">
                  <c:v>Historia regionalna / lokalna</c:v>
                </c:pt>
                <c:pt idx="6">
                  <c:v>II wojna światowa</c:v>
                </c:pt>
                <c:pt idx="7">
                  <c:v>Żołnierze wyklęci / niezłomni</c:v>
                </c:pt>
                <c:pt idx="8">
                  <c:v>Witold Pilecki</c:v>
                </c:pt>
                <c:pt idx="9">
                  <c:v>Józef Piłsudski</c:v>
                </c:pt>
              </c:strCache>
            </c:strRef>
          </c:cat>
          <c:val>
            <c:numRef>
              <c:f>Arkusz1!$B$2:$B$11</c:f>
              <c:numCache>
                <c:formatCode>0.00%</c:formatCode>
                <c:ptCount val="10"/>
                <c:pt idx="0">
                  <c:v>3.2000000000000001E-2</c:v>
                </c:pt>
                <c:pt idx="1">
                  <c:v>3.3000000000000002E-2</c:v>
                </c:pt>
                <c:pt idx="2">
                  <c:v>4.1000000000000002E-2</c:v>
                </c:pt>
                <c:pt idx="3">
                  <c:v>4.5999999999999999E-2</c:v>
                </c:pt>
                <c:pt idx="4">
                  <c:v>4.7E-2</c:v>
                </c:pt>
                <c:pt idx="5">
                  <c:v>5.7000000000000002E-2</c:v>
                </c:pt>
                <c:pt idx="6">
                  <c:v>6.6000000000000003E-2</c:v>
                </c:pt>
                <c:pt idx="7">
                  <c:v>7.1999999999999995E-2</c:v>
                </c:pt>
                <c:pt idx="8">
                  <c:v>0.111</c:v>
                </c:pt>
                <c:pt idx="9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2-F040-A77A-BD0414CB2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7107640"/>
        <c:axId val="287102936"/>
      </c:barChart>
      <c:catAx>
        <c:axId val="287107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7102936"/>
        <c:crosses val="autoZero"/>
        <c:auto val="1"/>
        <c:lblAlgn val="ctr"/>
        <c:lblOffset val="100"/>
        <c:noMultiLvlLbl val="0"/>
      </c:catAx>
      <c:valAx>
        <c:axId val="28710293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287107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78095035221119"/>
          <c:y val="2.2237382270536021E-2"/>
          <c:w val="0.4576176203510583"/>
          <c:h val="0.9556755514110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2B4A9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Jan III Sobieski</c:v>
                </c:pt>
                <c:pt idx="1">
                  <c:v>Maria Skłodowska-Curie</c:v>
                </c:pt>
                <c:pt idx="2">
                  <c:v>Lech Wałęsa</c:v>
                </c:pt>
                <c:pt idx="3">
                  <c:v>Mieszko I</c:v>
                </c:pt>
                <c:pt idx="4">
                  <c:v>Kazimierz Wielki</c:v>
                </c:pt>
                <c:pt idx="5">
                  <c:v>Powstanie Warszawskie</c:v>
                </c:pt>
                <c:pt idx="6">
                  <c:v>Tadeusz Kościuszko</c:v>
                </c:pt>
                <c:pt idx="7">
                  <c:v>II wojna światowa</c:v>
                </c:pt>
                <c:pt idx="8">
                  <c:v>Józef Piłsudski</c:v>
                </c:pt>
                <c:pt idx="9">
                  <c:v>Jan Paweł II</c:v>
                </c:pt>
              </c:strCache>
            </c:strRef>
          </c:cat>
          <c:val>
            <c:numRef>
              <c:f>Arkusz1!$B$2:$B$11</c:f>
              <c:numCache>
                <c:formatCode>0.0%</c:formatCode>
                <c:ptCount val="10"/>
                <c:pt idx="0">
                  <c:v>3.9E-2</c:v>
                </c:pt>
                <c:pt idx="1">
                  <c:v>3.9E-2</c:v>
                </c:pt>
                <c:pt idx="2">
                  <c:v>4.1000000000000002E-2</c:v>
                </c:pt>
                <c:pt idx="3">
                  <c:v>4.1000000000000002E-2</c:v>
                </c:pt>
                <c:pt idx="4">
                  <c:v>4.2999999999999997E-2</c:v>
                </c:pt>
                <c:pt idx="5">
                  <c:v>4.2999999999999997E-2</c:v>
                </c:pt>
                <c:pt idx="6">
                  <c:v>6.6000000000000003E-2</c:v>
                </c:pt>
                <c:pt idx="7">
                  <c:v>7.3999999999999996E-2</c:v>
                </c:pt>
                <c:pt idx="8">
                  <c:v>0.13200000000000001</c:v>
                </c:pt>
                <c:pt idx="9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2-F040-A77A-BD0414CB2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7107248"/>
        <c:axId val="287100192"/>
      </c:barChart>
      <c:catAx>
        <c:axId val="287107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7100192"/>
        <c:crosses val="autoZero"/>
        <c:auto val="1"/>
        <c:lblAlgn val="ctr"/>
        <c:lblOffset val="100"/>
        <c:noMultiLvlLbl val="0"/>
      </c:catAx>
      <c:valAx>
        <c:axId val="28710019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87107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78095035221119"/>
          <c:y val="2.2237382270536021E-2"/>
          <c:w val="0.4576176203510583"/>
          <c:h val="0.9556755514110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C78F6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Jan Paweł II</c:v>
                </c:pt>
                <c:pt idx="1">
                  <c:v>Obozy koncentracyjne</c:v>
                </c:pt>
                <c:pt idx="2">
                  <c:v>Mieszko I</c:v>
                </c:pt>
                <c:pt idx="3">
                  <c:v>I wojna światowa</c:v>
                </c:pt>
                <c:pt idx="4">
                  <c:v>Aleksy Dawidowski "Alek"</c:v>
                </c:pt>
                <c:pt idx="5">
                  <c:v>Powstanie Warszawskie</c:v>
                </c:pt>
                <c:pt idx="6">
                  <c:v>Tadeusz Zawadzki "Zośka"</c:v>
                </c:pt>
                <c:pt idx="7">
                  <c:v>Jan Bytnar "Rudy"</c:v>
                </c:pt>
                <c:pt idx="8">
                  <c:v>II wojna światowa</c:v>
                </c:pt>
                <c:pt idx="9">
                  <c:v>Józef Piłsudski</c:v>
                </c:pt>
              </c:strCache>
            </c:strRef>
          </c:cat>
          <c:val>
            <c:numRef>
              <c:f>Arkusz1!$B$2:$B$11</c:f>
              <c:numCache>
                <c:formatCode>0.00%</c:formatCode>
                <c:ptCount val="10"/>
                <c:pt idx="0">
                  <c:v>0.02</c:v>
                </c:pt>
                <c:pt idx="1">
                  <c:v>2.3E-2</c:v>
                </c:pt>
                <c:pt idx="2">
                  <c:v>2.5000000000000001E-2</c:v>
                </c:pt>
                <c:pt idx="3">
                  <c:v>3.7999999999999999E-2</c:v>
                </c:pt>
                <c:pt idx="4">
                  <c:v>4.2999999999999997E-2</c:v>
                </c:pt>
                <c:pt idx="5">
                  <c:v>4.8000000000000001E-2</c:v>
                </c:pt>
                <c:pt idx="6">
                  <c:v>5.2999999999999999E-2</c:v>
                </c:pt>
                <c:pt idx="7">
                  <c:v>7.0000000000000007E-2</c:v>
                </c:pt>
                <c:pt idx="8">
                  <c:v>0.16600000000000001</c:v>
                </c:pt>
                <c:pt idx="9">
                  <c:v>0.17100000000000001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2-F040-A77A-BD0414CB2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7108816"/>
        <c:axId val="287106856"/>
      </c:barChart>
      <c:catAx>
        <c:axId val="287108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7106856"/>
        <c:crosses val="autoZero"/>
        <c:auto val="1"/>
        <c:lblAlgn val="ctr"/>
        <c:lblOffset val="100"/>
        <c:noMultiLvlLbl val="0"/>
      </c:catAx>
      <c:valAx>
        <c:axId val="28710685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287108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78095035221119"/>
          <c:y val="2.2237382270536021E-2"/>
          <c:w val="0.4576176203510583"/>
          <c:h val="0.95567555141104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E1003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>
                    <a:latin typeface="PP Eiko Medium" pitchFamily="2" charset="-128"/>
                    <a:ea typeface="PP Eiko Medium" pitchFamily="2" charset="-128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Irena Sendlerowa</c:v>
                </c:pt>
                <c:pt idx="1">
                  <c:v>Powstanie Warszawskie</c:v>
                </c:pt>
                <c:pt idx="2">
                  <c:v>Roman Dmowski</c:v>
                </c:pt>
                <c:pt idx="3">
                  <c:v>Tadeusz Kościuszko</c:v>
                </c:pt>
                <c:pt idx="4">
                  <c:v>Jan Paweł II </c:v>
                </c:pt>
                <c:pt idx="5">
                  <c:v>Historia regionalna / lokalna</c:v>
                </c:pt>
                <c:pt idx="6">
                  <c:v>II wojna światowa</c:v>
                </c:pt>
                <c:pt idx="7">
                  <c:v>Żołnierze wyklęci / niezłomni</c:v>
                </c:pt>
                <c:pt idx="8">
                  <c:v>Witold Pilecki</c:v>
                </c:pt>
                <c:pt idx="9">
                  <c:v>Józef Piłsudski</c:v>
                </c:pt>
              </c:strCache>
            </c:strRef>
          </c:cat>
          <c:val>
            <c:numRef>
              <c:f>Arkusz1!$B$2:$B$11</c:f>
              <c:numCache>
                <c:formatCode>0.00%</c:formatCode>
                <c:ptCount val="10"/>
                <c:pt idx="0">
                  <c:v>3.2000000000000001E-2</c:v>
                </c:pt>
                <c:pt idx="1">
                  <c:v>3.3000000000000002E-2</c:v>
                </c:pt>
                <c:pt idx="2">
                  <c:v>4.1000000000000002E-2</c:v>
                </c:pt>
                <c:pt idx="3">
                  <c:v>4.5999999999999999E-2</c:v>
                </c:pt>
                <c:pt idx="4">
                  <c:v>4.7E-2</c:v>
                </c:pt>
                <c:pt idx="5">
                  <c:v>5.7000000000000002E-2</c:v>
                </c:pt>
                <c:pt idx="6">
                  <c:v>6.6000000000000003E-2</c:v>
                </c:pt>
                <c:pt idx="7">
                  <c:v>7.1999999999999995E-2</c:v>
                </c:pt>
                <c:pt idx="8">
                  <c:v>0.111</c:v>
                </c:pt>
                <c:pt idx="9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22-F040-A77A-BD0414CB2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7104112"/>
        <c:axId val="287103720"/>
      </c:barChart>
      <c:catAx>
        <c:axId val="287104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287103720"/>
        <c:crosses val="autoZero"/>
        <c:auto val="1"/>
        <c:lblAlgn val="ctr"/>
        <c:lblOffset val="100"/>
        <c:noMultiLvlLbl val="0"/>
      </c:catAx>
      <c:valAx>
        <c:axId val="287103720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287104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40874890638658E-2"/>
          <c:y val="0"/>
          <c:w val="0.83636269466316715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Uczniowie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E81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01-6A42-9715-058AEF102D66}"/>
              </c:ext>
            </c:extLst>
          </c:dPt>
          <c:dPt>
            <c:idx val="1"/>
            <c:bubble3D val="0"/>
            <c:spPr>
              <a:solidFill>
                <a:srgbClr val="568F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01-6A42-9715-058AEF102D66}"/>
              </c:ext>
            </c:extLst>
          </c:dPt>
          <c:dPt>
            <c:idx val="2"/>
            <c:bubble3D val="0"/>
            <c:spPr>
              <a:solidFill>
                <a:srgbClr val="DFB68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01-6A42-9715-058AEF102D66}"/>
              </c:ext>
            </c:extLst>
          </c:dPt>
          <c:dPt>
            <c:idx val="3"/>
            <c:bubble3D val="0"/>
            <c:spPr>
              <a:solidFill>
                <a:srgbClr val="E300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01-6A42-9715-058AEF102D66}"/>
              </c:ext>
            </c:extLst>
          </c:dPt>
          <c:dPt>
            <c:idx val="4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701-6A42-9715-058AEF102D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Refleksyjno-poznawcza</c:v>
                </c:pt>
                <c:pt idx="1">
                  <c:v>Poznawcza</c:v>
                </c:pt>
                <c:pt idx="2">
                  <c:v>Kontestacyjna</c:v>
                </c:pt>
                <c:pt idx="3">
                  <c:v>Ambiwalentna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0.15</c:v>
                </c:pt>
                <c:pt idx="1">
                  <c:v>0.11</c:v>
                </c:pt>
                <c:pt idx="2">
                  <c:v>0.08</c:v>
                </c:pt>
                <c:pt idx="3">
                  <c:v>0.54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01-6A42-9715-058AEF102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40874890638658E-2"/>
          <c:y val="0"/>
          <c:w val="0.83636269466316715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Nauczyciele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E81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9F-4345-A839-B0F0CD34A0FA}"/>
              </c:ext>
            </c:extLst>
          </c:dPt>
          <c:dPt>
            <c:idx val="1"/>
            <c:bubble3D val="0"/>
            <c:spPr>
              <a:solidFill>
                <a:srgbClr val="568F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9F-4345-A839-B0F0CD34A0FA}"/>
              </c:ext>
            </c:extLst>
          </c:dPt>
          <c:dPt>
            <c:idx val="2"/>
            <c:bubble3D val="0"/>
            <c:spPr>
              <a:solidFill>
                <a:srgbClr val="DFB68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9F-4345-A839-B0F0CD34A0FA}"/>
              </c:ext>
            </c:extLst>
          </c:dPt>
          <c:dPt>
            <c:idx val="3"/>
            <c:bubble3D val="0"/>
            <c:spPr>
              <a:solidFill>
                <a:srgbClr val="E300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9F-4345-A839-B0F0CD34A0FA}"/>
              </c:ext>
            </c:extLst>
          </c:dPt>
          <c:dPt>
            <c:idx val="4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29F-4345-A839-B0F0CD34A0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Refleksyjno-poznawcza</c:v>
                </c:pt>
                <c:pt idx="1">
                  <c:v>Poznawcza</c:v>
                </c:pt>
                <c:pt idx="2">
                  <c:v>Kontestacyjna</c:v>
                </c:pt>
                <c:pt idx="3">
                  <c:v>Ambiwalentna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0.82</c:v>
                </c:pt>
                <c:pt idx="1">
                  <c:v>0.05</c:v>
                </c:pt>
                <c:pt idx="2">
                  <c:v>0.02</c:v>
                </c:pt>
                <c:pt idx="3">
                  <c:v>0.05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9F-4345-A839-B0F0CD34A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40874890638658E-2"/>
          <c:y val="0"/>
          <c:w val="0.83636269466316715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Polacy 20+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E81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C1-EE4A-AE07-6BA46F12F0E5}"/>
              </c:ext>
            </c:extLst>
          </c:dPt>
          <c:dPt>
            <c:idx val="1"/>
            <c:bubble3D val="0"/>
            <c:spPr>
              <a:solidFill>
                <a:srgbClr val="568F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C1-EE4A-AE07-6BA46F12F0E5}"/>
              </c:ext>
            </c:extLst>
          </c:dPt>
          <c:dPt>
            <c:idx val="2"/>
            <c:bubble3D val="0"/>
            <c:spPr>
              <a:solidFill>
                <a:srgbClr val="DFB68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BC1-EE4A-AE07-6BA46F12F0E5}"/>
              </c:ext>
            </c:extLst>
          </c:dPt>
          <c:dPt>
            <c:idx val="3"/>
            <c:bubble3D val="0"/>
            <c:spPr>
              <a:solidFill>
                <a:srgbClr val="E300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C1-EE4A-AE07-6BA46F12F0E5}"/>
              </c:ext>
            </c:extLst>
          </c:dPt>
          <c:dPt>
            <c:idx val="4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BC1-EE4A-AE07-6BA46F12F0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Refleksyjno-poznawcza</c:v>
                </c:pt>
                <c:pt idx="1">
                  <c:v>Poznawcza</c:v>
                </c:pt>
                <c:pt idx="2">
                  <c:v>Kontestacyjna</c:v>
                </c:pt>
                <c:pt idx="3">
                  <c:v>Ambiwalentna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0.13</c:v>
                </c:pt>
                <c:pt idx="1">
                  <c:v>0.06</c:v>
                </c:pt>
                <c:pt idx="2">
                  <c:v>0.11</c:v>
                </c:pt>
                <c:pt idx="3">
                  <c:v>0.5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1-EE4A-AE07-6BA46F12F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40874890638658E-2"/>
          <c:y val="0"/>
          <c:w val="0.83636269466316715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Uczniowie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E81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05-AC48-80A6-A287F13218AA}"/>
              </c:ext>
            </c:extLst>
          </c:dPt>
          <c:dPt>
            <c:idx val="1"/>
            <c:bubble3D val="0"/>
            <c:spPr>
              <a:solidFill>
                <a:srgbClr val="568F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05-AC48-80A6-A287F13218AA}"/>
              </c:ext>
            </c:extLst>
          </c:dPt>
          <c:dPt>
            <c:idx val="2"/>
            <c:bubble3D val="0"/>
            <c:spPr>
              <a:solidFill>
                <a:srgbClr val="DFB68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05-AC48-80A6-A287F13218AA}"/>
              </c:ext>
            </c:extLst>
          </c:dPt>
          <c:dPt>
            <c:idx val="3"/>
            <c:bubble3D val="0"/>
            <c:spPr>
              <a:solidFill>
                <a:srgbClr val="E300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05-AC48-80A6-A287F13218AA}"/>
              </c:ext>
            </c:extLst>
          </c:dPt>
          <c:dPt>
            <c:idx val="4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05-AC48-80A6-A287F13218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Refleksyjno-poznawcza</c:v>
                </c:pt>
                <c:pt idx="1">
                  <c:v>Poznawcza</c:v>
                </c:pt>
                <c:pt idx="2">
                  <c:v>Kontestacyjna</c:v>
                </c:pt>
                <c:pt idx="3">
                  <c:v>Ambiwalentna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0.15</c:v>
                </c:pt>
                <c:pt idx="1">
                  <c:v>0.11</c:v>
                </c:pt>
                <c:pt idx="2">
                  <c:v>0.08</c:v>
                </c:pt>
                <c:pt idx="3">
                  <c:v>0.54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05-AC48-80A6-A287F1321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40874890638658E-2"/>
          <c:y val="0"/>
          <c:w val="0.83636269466316715"/>
          <c:h val="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Nauczyciele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E81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3E-3641-BB68-75E7BB6124EC}"/>
              </c:ext>
            </c:extLst>
          </c:dPt>
          <c:dPt>
            <c:idx val="1"/>
            <c:bubble3D val="0"/>
            <c:spPr>
              <a:solidFill>
                <a:srgbClr val="568F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3E-3641-BB68-75E7BB6124EC}"/>
              </c:ext>
            </c:extLst>
          </c:dPt>
          <c:dPt>
            <c:idx val="2"/>
            <c:bubble3D val="0"/>
            <c:spPr>
              <a:solidFill>
                <a:srgbClr val="DFB68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3E-3641-BB68-75E7BB6124EC}"/>
              </c:ext>
            </c:extLst>
          </c:dPt>
          <c:dPt>
            <c:idx val="3"/>
            <c:bubble3D val="0"/>
            <c:spPr>
              <a:solidFill>
                <a:srgbClr val="E300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3E-3641-BB68-75E7BB6124EC}"/>
              </c:ext>
            </c:extLst>
          </c:dPt>
          <c:dPt>
            <c:idx val="4"/>
            <c:bubble3D val="0"/>
            <c:spPr>
              <a:solidFill>
                <a:srgbClr val="26262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3E-3641-BB68-75E7BB6124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Refleksyjno-poznawcza</c:v>
                </c:pt>
                <c:pt idx="1">
                  <c:v>Poznawcza</c:v>
                </c:pt>
                <c:pt idx="2">
                  <c:v>Kontestacyjna</c:v>
                </c:pt>
                <c:pt idx="3">
                  <c:v>Ambiwalentna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0.82</c:v>
                </c:pt>
                <c:pt idx="1">
                  <c:v>0.05</c:v>
                </c:pt>
                <c:pt idx="2">
                  <c:v>0.02</c:v>
                </c:pt>
                <c:pt idx="3">
                  <c:v>0.05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3E-3641-BB68-75E7BB612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9T10:44:53.757" idx="4">
    <p:pos x="10" y="10"/>
    <p:text>w opisie postawy kontestacyjnej  coś nie tak ze spacją - "i debacie publicznej"</p:text>
    <p:extLst>
      <p:ext uri="{C676402C-5697-4E1C-873F-D02D1690AC5C}">
        <p15:threadingInfo xmlns:p15="http://schemas.microsoft.com/office/powerpoint/2012/main" timeZoneBias="-60"/>
      </p:ext>
    </p:extLst>
  </p:cm>
  <p:cm authorId="2" dt="2023-03-19T11:24:58.853" idx="1">
    <p:pos x="10" y="146"/>
    <p:text>odstęp trzecia kategoria</p:text>
    <p:extLst>
      <p:ext uri="{C676402C-5697-4E1C-873F-D02D1690AC5C}">
        <p15:threadingInfo xmlns:p15="http://schemas.microsoft.com/office/powerpoint/2012/main" timeZoneBias="-60">
          <p15:parentCm authorId="1" idx="4"/>
        </p15:threadingInfo>
      </p:ext>
    </p:extLst>
  </p:cm>
  <p:cm authorId="2" dt="2023-03-19T11:25:30.079" idx="2">
    <p:pos x="10" y="282"/>
    <p:text>W pierwszei "i" w trzeciej linijce przenieść do czwartej</p:text>
    <p:extLst>
      <p:ext uri="{C676402C-5697-4E1C-873F-D02D1690AC5C}">
        <p15:threadingInfo xmlns:p15="http://schemas.microsoft.com/office/powerpoint/2012/main" timeZoneBias="-60">
          <p15:parentCm authorId="1" idx="4"/>
        </p15:threadingInfo>
      </p:ext>
    </p:extLst>
  </p:cm>
  <p:cm authorId="2" dt="2023-03-19T11:25:47.493" idx="3">
    <p:pos x="10" y="418"/>
    <p:text>To samo w inych grafikach</p:text>
    <p:extLst>
      <p:ext uri="{C676402C-5697-4E1C-873F-D02D1690AC5C}">
        <p15:threadingInfo xmlns:p15="http://schemas.microsoft.com/office/powerpoint/2012/main" timeZoneBias="-60">
          <p15:parentCm authorId="1" idx="4"/>
        </p15:threadingInfo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3-19T11:42:33.834" idx="15">
    <p:pos x="10" y="10"/>
    <p:text>JW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3-19T11:42:54.466" idx="16">
    <p:pos x="5648" y="2423"/>
    <p:text>Dziękujemy za uwagę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3-19T11:29:40.322" idx="4">
    <p:pos x="10" y="10"/>
    <p:text>Może trochę zwiększyć natężenie cieniowania wykresu, bo ostatnia jest za słaba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3-19T11:35:51.132" idx="7">
    <p:pos x="10" y="10"/>
    <p:text>Błąd nie "partiotą" tylko "patriotą"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9T10:48:43.176" idx="10">
    <p:pos x="10" y="10"/>
    <p:text>Nie wiem, czy to u mnie rozwaliło czcionę, ale procenty źle się czyta. Może powinny być inną czcionką, grubością, a na brązie białe?</p:text>
    <p:extLst>
      <p:ext uri="{C676402C-5697-4E1C-873F-D02D1690AC5C}">
        <p15:threadingInfo xmlns:p15="http://schemas.microsoft.com/office/powerpoint/2012/main" timeZoneBias="-60"/>
      </p:ext>
    </p:extLst>
  </p:cm>
  <p:cm authorId="2" dt="2023-03-19T11:39:53.981" idx="8">
    <p:pos x="10" y="146"/>
    <p:text>Może wartości wyjąć poza wykres</p:text>
    <p:extLst>
      <p:ext uri="{C676402C-5697-4E1C-873F-D02D1690AC5C}">
        <p15:threadingInfo xmlns:p15="http://schemas.microsoft.com/office/powerpoint/2012/main" timeZoneBias="-60">
          <p15:parentCm authorId="1" idx="10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3-19T11:40:18.589" idx="9">
    <p:pos x="10" y="10"/>
    <p:text>"I" do drugiej linijki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3-19T11:41:19.455" idx="10">
    <p:pos x="10" y="10"/>
    <p:text>"I"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3-19T11:41:32.279" idx="11">
    <p:pos x="10" y="10"/>
    <p:text>"Z" do drugiej linijki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3-19T11:41:58.085" idx="12">
    <p:pos x="10" y="10"/>
    <p:text>"Z" do drugiej linijki</p:text>
    <p:extLst>
      <p:ext uri="{C676402C-5697-4E1C-873F-D02D1690AC5C}">
        <p15:threadingInfo xmlns:p15="http://schemas.microsoft.com/office/powerpoint/2012/main" timeZoneBias="-60"/>
      </p:ext>
    </p:extLst>
  </p:cm>
  <p:cm authorId="2" dt="2023-03-19T11:42:22.381" idx="13">
    <p:pos x="10" y="146"/>
    <p:text>Wykres za mały mało czytelny</p:text>
    <p:extLst>
      <p:ext uri="{C676402C-5697-4E1C-873F-D02D1690AC5C}">
        <p15:threadingInfo xmlns:p15="http://schemas.microsoft.com/office/powerpoint/2012/main" timeZoneBias="-60">
          <p15:parentCm authorId="2" idx="12"/>
        </p15:threadingInfo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3-19T11:42:27.381" idx="14">
    <p:pos x="10" y="10"/>
    <p:text>JW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DC695-44B5-E14F-B753-7A390044BBA0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8E11D-7409-ED4E-B5AF-3968F0D006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525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134F55-E2F0-5F6C-6F8F-5E7FD20A9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DD5A87-C085-D780-48BF-5995A2948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6D3C50-A832-DEC6-0947-73BB1301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9534-12FA-9649-B95D-7078265BC79D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08A5E3-B7AD-B647-DF65-B9C31698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AE214D-7188-0401-A8CF-70171BB4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026E-CDEA-F04A-808C-B448327BC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08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FD6F06-5601-62E0-6A1B-268C471E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1955B25-A44B-1246-7E0F-80904E552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4B1E08-9590-3E6B-BD6B-86549940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9534-12FA-9649-B95D-7078265BC79D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65CA35-3A4A-22E2-A91D-3A13F8F7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3ED5B7-8251-BBF6-79B8-FF21AB55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026E-CDEA-F04A-808C-B448327BC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38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9919098-77FE-987E-C794-A6F454BC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FB0AE7E-E9E0-6021-DD8A-0A87DF774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91146E-3F72-7C61-005A-B75C8F80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9534-12FA-9649-B95D-7078265BC79D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218AEB-91E7-8030-325B-4D1F65D1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276EDE-AC23-89AE-1F3F-3A1611DC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026E-CDEA-F04A-808C-B448327BC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72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078B3F-A180-2C95-ECBD-A49719D3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B21782-36CD-6175-FDB6-2B90C1BDC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E39D99-907D-8404-E951-3B19C002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9534-12FA-9649-B95D-7078265BC79D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12B1EC-D8D9-4F1E-0760-C5956AACD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C55B4C-5AAD-8991-4871-CFC3C64B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026E-CDEA-F04A-808C-B448327BC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206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536583-F80D-7C55-8B77-40A8AD70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29F0E8-9759-633A-DFCE-BE0DBCA59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EF00EB-68AA-72C1-88AE-348A6894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9534-12FA-9649-B95D-7078265BC79D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F1CEAD-C6A0-FEFC-5C6A-F55C8F54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F18D1C-932F-442B-2964-9F5C711C7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026E-CDEA-F04A-808C-B448327BC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567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41E246-7186-B247-DE7B-830DF621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E440A5-967A-BC36-0CB6-FF32F1899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FC842F3-F4DB-A315-285D-9C3E53FBD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DE9B28-91BD-8B5A-86AE-FA0D9AFAB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9534-12FA-9649-B95D-7078265BC79D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0694027-403E-28F2-2F37-5D653841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78B4F5-251E-E042-B3F1-B5F8EE23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026E-CDEA-F04A-808C-B448327BC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81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8EBA74-D450-1CCB-8A32-99C85B80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A9E365-70D1-50F4-AD7E-975912289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488B1D4-9503-618A-7BE9-EAB1BCC25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4D3A88A-815C-4813-5460-9518ECADA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60805AA-1E8F-CF1A-EC40-D8383BB0F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159CEDC-063A-E83E-8075-17592F794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9534-12FA-9649-B95D-7078265BC79D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9CEBCC4-2E47-A88C-EF4B-ADD78DAD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B393887-F2BF-8885-8744-CED8A75E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026E-CDEA-F04A-808C-B448327BC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625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1B4AE4-92CB-0411-52F8-B2ADB525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D07FB52-6F82-6953-9AA9-759589CA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9534-12FA-9649-B95D-7078265BC79D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C8F9906-A609-8D00-265A-75629252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B6F7532-AEDF-5A0D-0BAF-B54BAE20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026E-CDEA-F04A-808C-B448327BC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694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7E696AC-3D14-5150-8B11-62DE3896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9534-12FA-9649-B95D-7078265BC79D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3E320A6-521E-FF11-94DF-28BE1A96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FB79784-0972-433D-FE5D-DD6E3C30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026E-CDEA-F04A-808C-B448327BC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57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998BD9-99C9-66D3-5977-4E3A5804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0D2976-B14D-145B-51D1-80C73E564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DC8D7CD-A3D8-AF36-CB36-398DA100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AF4CA4-C52D-1EB1-4CF9-2A2F1724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9534-12FA-9649-B95D-7078265BC79D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D167445-0AE1-C9F5-DB4D-106ED499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16EC5C8-F030-55C2-1D05-BF18EB3E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026E-CDEA-F04A-808C-B448327BC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48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41C2AB-E7E6-B5DE-7DCD-B9980D52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030B375-46D0-D51F-44D7-22C0C3110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F43C84E-474A-870B-B8EB-A68F8EED3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5496B2-8948-A5BB-EF0D-7B26E90E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9534-12FA-9649-B95D-7078265BC79D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55EF40C-56FB-09CB-592B-14CCDAD6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9AB5E6-8DE2-1D0C-CA14-F11221B0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026E-CDEA-F04A-808C-B448327BC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642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0414D66-67B8-F98F-3E2A-F86D90CE9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F9F9E3-2F40-E91F-900D-0DA3A1939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2AD283-53DB-65E3-A82D-B40340261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9534-12FA-9649-B95D-7078265BC79D}" type="datetimeFigureOut">
              <a:rPr lang="pl-PL" smtClean="0"/>
              <a:t>20.03.2023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E41EEC-9594-13BE-77E2-B8E12094A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A28077-CDED-C77C-3752-585E1C35A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D026E-CDEA-F04A-808C-B448327BC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91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5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6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8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9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0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>
            <a:extLst>
              <a:ext uri="{FF2B5EF4-FFF2-40B4-BE49-F238E27FC236}">
                <a16:creationId xmlns:a16="http://schemas.microsoft.com/office/drawing/2014/main" id="{7828A538-125F-3B86-3D77-682AAC5328F3}"/>
              </a:ext>
            </a:extLst>
          </p:cNvPr>
          <p:cNvSpPr/>
          <p:nvPr/>
        </p:nvSpPr>
        <p:spPr>
          <a:xfrm>
            <a:off x="-1898715" y="807256"/>
            <a:ext cx="1813928" cy="5194798"/>
          </a:xfrm>
          <a:custGeom>
            <a:avLst/>
            <a:gdLst>
              <a:gd name="connsiteX0" fmla="*/ 0 w 1813928"/>
              <a:gd name="connsiteY0" fmla="*/ 0 h 5194798"/>
              <a:gd name="connsiteX1" fmla="*/ 121807 w 1813928"/>
              <a:gd name="connsiteY1" fmla="*/ 44582 h 5194798"/>
              <a:gd name="connsiteX2" fmla="*/ 1813928 w 1813928"/>
              <a:gd name="connsiteY2" fmla="*/ 2597399 h 5194798"/>
              <a:gd name="connsiteX3" fmla="*/ 121807 w 1813928"/>
              <a:gd name="connsiteY3" fmla="*/ 5150216 h 5194798"/>
              <a:gd name="connsiteX4" fmla="*/ 0 w 1813928"/>
              <a:gd name="connsiteY4" fmla="*/ 5194798 h 5194798"/>
              <a:gd name="connsiteX5" fmla="*/ 0 w 1813928"/>
              <a:gd name="connsiteY5" fmla="*/ 0 h 519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928" h="5194798">
                <a:moveTo>
                  <a:pt x="0" y="0"/>
                </a:moveTo>
                <a:lnTo>
                  <a:pt x="121807" y="44582"/>
                </a:lnTo>
                <a:cubicBezTo>
                  <a:pt x="1116196" y="465173"/>
                  <a:pt x="1813928" y="1449804"/>
                  <a:pt x="1813928" y="2597399"/>
                </a:cubicBezTo>
                <a:cubicBezTo>
                  <a:pt x="1813928" y="3744994"/>
                  <a:pt x="1116196" y="4729626"/>
                  <a:pt x="121807" y="5150216"/>
                </a:cubicBezTo>
                <a:lnTo>
                  <a:pt x="0" y="5194798"/>
                </a:lnTo>
                <a:lnTo>
                  <a:pt x="0" y="0"/>
                </a:lnTo>
                <a:close/>
              </a:path>
            </a:pathLst>
          </a:custGeom>
          <a:solidFill>
            <a:srgbClr val="E30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5565275B-8A85-5A2F-B3E7-26721E32543B}"/>
              </a:ext>
            </a:extLst>
          </p:cNvPr>
          <p:cNvSpPr/>
          <p:nvPr/>
        </p:nvSpPr>
        <p:spPr>
          <a:xfrm>
            <a:off x="6279500" y="7326828"/>
            <a:ext cx="1438502" cy="1438502"/>
          </a:xfrm>
          <a:prstGeom prst="ellipse">
            <a:avLst/>
          </a:prstGeom>
          <a:solidFill>
            <a:srgbClr val="DFB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osoba, pozowanie&#10;&#10;Opis wygenerowany automatycznie">
            <a:extLst>
              <a:ext uri="{FF2B5EF4-FFF2-40B4-BE49-F238E27FC236}">
                <a16:creationId xmlns:a16="http://schemas.microsoft.com/office/drawing/2014/main" id="{AB57F1C0-D519-A326-3CFF-0272AB32CF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3399320" y="3220777"/>
            <a:ext cx="1927845" cy="248889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9110960E-D3A0-7ABC-DC01-3E9FDA176ADA}"/>
              </a:ext>
            </a:extLst>
          </p:cNvPr>
          <p:cNvSpPr/>
          <p:nvPr/>
        </p:nvSpPr>
        <p:spPr>
          <a:xfrm>
            <a:off x="-1696082" y="-2253838"/>
            <a:ext cx="2253838" cy="2253838"/>
          </a:xfrm>
          <a:prstGeom prst="ellipse">
            <a:avLst/>
          </a:prstGeom>
          <a:solidFill>
            <a:srgbClr val="2B4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osoba&#10;&#10;Opis wygenerowany automatycznie">
            <a:extLst>
              <a:ext uri="{FF2B5EF4-FFF2-40B4-BE49-F238E27FC236}">
                <a16:creationId xmlns:a16="http://schemas.microsoft.com/office/drawing/2014/main" id="{4B000048-8451-7A24-9B61-56BADE8BED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851211" y="2290118"/>
            <a:ext cx="2108294" cy="3419549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7411661-D514-5C92-85BC-0ACB5AFE907E}"/>
              </a:ext>
            </a:extLst>
          </p:cNvPr>
          <p:cNvCxnSpPr/>
          <p:nvPr/>
        </p:nvCxnSpPr>
        <p:spPr>
          <a:xfrm>
            <a:off x="-5625868" y="5711507"/>
            <a:ext cx="55410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E3AD6AF1-42D3-CE4B-FD7C-A548B1AE8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1430" y="3802685"/>
            <a:ext cx="5390164" cy="1878806"/>
          </a:xfrm>
        </p:spPr>
        <p:txBody>
          <a:bodyPr anchor="t">
            <a:noAutofit/>
          </a:bodyPr>
          <a:lstStyle/>
          <a:p>
            <a:pPr algn="l"/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DOMINUJĄCE </a:t>
            </a:r>
            <a:b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POSTAWY </a:t>
            </a:r>
            <a:b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WOBEC HISTORII</a:t>
            </a:r>
          </a:p>
        </p:txBody>
      </p:sp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8AC0F9B8-0F38-A315-93C5-3AD99C979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980" y="2925771"/>
            <a:ext cx="585542" cy="5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92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500">
        <p159:morph option="byObject"/>
      </p:transition>
    </mc:Choice>
    <mc:Fallback>
      <p:transition spd="slow" advClick="0" advTm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7411661-D514-5C92-85BC-0ACB5AFE907E}"/>
              </a:ext>
            </a:extLst>
          </p:cNvPr>
          <p:cNvCxnSpPr>
            <a:cxnSpLocks/>
          </p:cNvCxnSpPr>
          <p:nvPr/>
        </p:nvCxnSpPr>
        <p:spPr>
          <a:xfrm>
            <a:off x="-22281" y="5711507"/>
            <a:ext cx="61182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olny kształt 12">
            <a:extLst>
              <a:ext uri="{FF2B5EF4-FFF2-40B4-BE49-F238E27FC236}">
                <a16:creationId xmlns:a16="http://schemas.microsoft.com/office/drawing/2014/main" id="{7828A538-125F-3B86-3D77-682AAC5328F3}"/>
              </a:ext>
            </a:extLst>
          </p:cNvPr>
          <p:cNvSpPr/>
          <p:nvPr/>
        </p:nvSpPr>
        <p:spPr>
          <a:xfrm>
            <a:off x="-22281" y="807256"/>
            <a:ext cx="1813928" cy="5194798"/>
          </a:xfrm>
          <a:custGeom>
            <a:avLst/>
            <a:gdLst>
              <a:gd name="connsiteX0" fmla="*/ 0 w 1813928"/>
              <a:gd name="connsiteY0" fmla="*/ 0 h 5194798"/>
              <a:gd name="connsiteX1" fmla="*/ 121807 w 1813928"/>
              <a:gd name="connsiteY1" fmla="*/ 44582 h 5194798"/>
              <a:gd name="connsiteX2" fmla="*/ 1813928 w 1813928"/>
              <a:gd name="connsiteY2" fmla="*/ 2597399 h 5194798"/>
              <a:gd name="connsiteX3" fmla="*/ 121807 w 1813928"/>
              <a:gd name="connsiteY3" fmla="*/ 5150216 h 5194798"/>
              <a:gd name="connsiteX4" fmla="*/ 0 w 1813928"/>
              <a:gd name="connsiteY4" fmla="*/ 5194798 h 5194798"/>
              <a:gd name="connsiteX5" fmla="*/ 0 w 1813928"/>
              <a:gd name="connsiteY5" fmla="*/ 0 h 519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928" h="5194798">
                <a:moveTo>
                  <a:pt x="0" y="0"/>
                </a:moveTo>
                <a:lnTo>
                  <a:pt x="121807" y="44582"/>
                </a:lnTo>
                <a:cubicBezTo>
                  <a:pt x="1116196" y="465173"/>
                  <a:pt x="1813928" y="1449804"/>
                  <a:pt x="1813928" y="2597399"/>
                </a:cubicBezTo>
                <a:cubicBezTo>
                  <a:pt x="1813928" y="3744994"/>
                  <a:pt x="1116196" y="4729626"/>
                  <a:pt x="121807" y="5150216"/>
                </a:cubicBezTo>
                <a:lnTo>
                  <a:pt x="0" y="5194798"/>
                </a:lnTo>
                <a:lnTo>
                  <a:pt x="0" y="0"/>
                </a:lnTo>
                <a:close/>
              </a:path>
            </a:pathLst>
          </a:custGeom>
          <a:solidFill>
            <a:srgbClr val="E30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5565275B-8A85-5A2F-B3E7-26721E32543B}"/>
              </a:ext>
            </a:extLst>
          </p:cNvPr>
          <p:cNvSpPr/>
          <p:nvPr/>
        </p:nvSpPr>
        <p:spPr>
          <a:xfrm>
            <a:off x="4250531" y="3705442"/>
            <a:ext cx="1438502" cy="1438502"/>
          </a:xfrm>
          <a:prstGeom prst="ellipse">
            <a:avLst/>
          </a:prstGeom>
          <a:solidFill>
            <a:srgbClr val="DFB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osoba, pozowanie&#10;&#10;Opis wygenerowany automatycznie">
            <a:extLst>
              <a:ext uri="{FF2B5EF4-FFF2-40B4-BE49-F238E27FC236}">
                <a16:creationId xmlns:a16="http://schemas.microsoft.com/office/drawing/2014/main" id="{AB57F1C0-D519-A326-3CFF-0272AB32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320" y="3220777"/>
            <a:ext cx="1927845" cy="248889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9110960E-D3A0-7ABC-DC01-3E9FDA176ADA}"/>
              </a:ext>
            </a:extLst>
          </p:cNvPr>
          <p:cNvSpPr/>
          <p:nvPr/>
        </p:nvSpPr>
        <p:spPr>
          <a:xfrm>
            <a:off x="1556878" y="3455830"/>
            <a:ext cx="2253838" cy="2253838"/>
          </a:xfrm>
          <a:prstGeom prst="ellipse">
            <a:avLst/>
          </a:prstGeom>
          <a:solidFill>
            <a:srgbClr val="2B4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osoba&#10;&#10;Opis wygenerowany automatycznie">
            <a:extLst>
              <a:ext uri="{FF2B5EF4-FFF2-40B4-BE49-F238E27FC236}">
                <a16:creationId xmlns:a16="http://schemas.microsoft.com/office/drawing/2014/main" id="{4B000048-8451-7A24-9B61-56BADE8BE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11" y="2290118"/>
            <a:ext cx="2108294" cy="341954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3AD6AF1-42D3-CE4B-FD7C-A548B1AE8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1430" y="3802685"/>
            <a:ext cx="5390164" cy="1878806"/>
          </a:xfrm>
        </p:spPr>
        <p:txBody>
          <a:bodyPr anchor="t">
            <a:noAutofit/>
          </a:bodyPr>
          <a:lstStyle/>
          <a:p>
            <a:pPr algn="l"/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AKTYWNE</a:t>
            </a:r>
            <a:b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POSTAWY </a:t>
            </a:r>
            <a:b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WOBEC HISTORII</a:t>
            </a:r>
          </a:p>
        </p:txBody>
      </p:sp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8AC0F9B8-0F38-A315-93C5-3AD99C979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980" y="2925771"/>
            <a:ext cx="585542" cy="5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6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682ED846-6368-ED76-6566-2466F66CDAA1}"/>
              </a:ext>
            </a:extLst>
          </p:cNvPr>
          <p:cNvSpPr txBox="1"/>
          <p:nvPr/>
        </p:nvSpPr>
        <p:spPr>
          <a:xfrm>
            <a:off x="1017373" y="4201299"/>
            <a:ext cx="1774606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REFLEKSYJNA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B6190BA-7C30-990B-92D6-6A4476653F9A}"/>
              </a:ext>
            </a:extLst>
          </p:cNvPr>
          <p:cNvSpPr txBox="1"/>
          <p:nvPr/>
        </p:nvSpPr>
        <p:spPr>
          <a:xfrm>
            <a:off x="1019282" y="4830870"/>
            <a:ext cx="2160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Przekonanie, że historia pomaga w wyjaśnianiu współczesności </a:t>
            </a:r>
            <a:b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wykorzystywanie jej </a:t>
            </a:r>
            <a:b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 celu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386FF664-B066-96C3-B169-D58135881909}"/>
              </a:ext>
            </a:extLst>
          </p:cNvPr>
          <p:cNvCxnSpPr>
            <a:cxnSpLocks/>
          </p:cNvCxnSpPr>
          <p:nvPr/>
        </p:nvCxnSpPr>
        <p:spPr>
          <a:xfrm>
            <a:off x="1098283" y="4685362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45E90D43-3E63-57B4-9594-157E0B000426}"/>
              </a:ext>
            </a:extLst>
          </p:cNvPr>
          <p:cNvSpPr txBox="1"/>
          <p:nvPr/>
        </p:nvSpPr>
        <p:spPr>
          <a:xfrm>
            <a:off x="3627442" y="4201299"/>
            <a:ext cx="1774606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POZNAWCZA 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2117882C-C7B1-2CF0-6F18-131C829778F8}"/>
              </a:ext>
            </a:extLst>
          </p:cNvPr>
          <p:cNvSpPr txBox="1"/>
          <p:nvPr/>
        </p:nvSpPr>
        <p:spPr>
          <a:xfrm>
            <a:off x="3629351" y="4830870"/>
            <a:ext cx="2160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Otwartość na poznawanie historii i zainteresowanie wybranymi jej aspektami</a:t>
            </a:r>
          </a:p>
        </p:txBody>
      </p: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4E97D993-295A-DE0A-7822-679A49EFCB07}"/>
              </a:ext>
            </a:extLst>
          </p:cNvPr>
          <p:cNvCxnSpPr>
            <a:cxnSpLocks/>
          </p:cNvCxnSpPr>
          <p:nvPr/>
        </p:nvCxnSpPr>
        <p:spPr>
          <a:xfrm>
            <a:off x="3708352" y="4685362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A09E84D7-1C50-BB43-CE80-7B6DFACB19A8}"/>
              </a:ext>
            </a:extLst>
          </p:cNvPr>
          <p:cNvSpPr txBox="1"/>
          <p:nvPr/>
        </p:nvSpPr>
        <p:spPr>
          <a:xfrm>
            <a:off x="6237511" y="4201299"/>
            <a:ext cx="2160048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KONTESTACYJNA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23AC4269-B86F-59A2-2516-5277A254BBBC}"/>
              </a:ext>
            </a:extLst>
          </p:cNvPr>
          <p:cNvSpPr txBox="1"/>
          <p:nvPr/>
        </p:nvSpPr>
        <p:spPr>
          <a:xfrm>
            <a:off x="6239420" y="4830870"/>
            <a:ext cx="2160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Krytyczny stosunek do eksponowania historii </a:t>
            </a:r>
            <a:b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bieżącym życiu społecznym i debacie publicznej.</a:t>
            </a:r>
          </a:p>
        </p:txBody>
      </p: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128B18BD-89E0-A0A7-1687-90A42ED92D6F}"/>
              </a:ext>
            </a:extLst>
          </p:cNvPr>
          <p:cNvCxnSpPr>
            <a:cxnSpLocks/>
          </p:cNvCxnSpPr>
          <p:nvPr/>
        </p:nvCxnSpPr>
        <p:spPr>
          <a:xfrm>
            <a:off x="6318421" y="4685362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Obraz 58" descr="Obraz zawierający logo&#10;&#10;Opis wygenerowany automatycznie">
            <a:extLst>
              <a:ext uri="{FF2B5EF4-FFF2-40B4-BE49-F238E27FC236}">
                <a16:creationId xmlns:a16="http://schemas.microsoft.com/office/drawing/2014/main" id="{654D2C6D-54EF-BE4F-3D1F-9364D5FB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3102FFC9-E669-2C8F-084D-B8F112960882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5390164" cy="1878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AKTYWNE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POSTAWY 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WOBEC HISTORII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8AD10265-A208-591F-3BDD-0AD2D82FC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6267226"/>
              </p:ext>
            </p:extLst>
          </p:nvPr>
        </p:nvGraphicFramePr>
        <p:xfrm>
          <a:off x="19643725" y="2781303"/>
          <a:ext cx="7451725" cy="376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10A3845E-0835-A6CD-D66F-EAA0A5E0E8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91409"/>
              </p:ext>
            </p:extLst>
          </p:nvPr>
        </p:nvGraphicFramePr>
        <p:xfrm>
          <a:off x="27095450" y="2781303"/>
          <a:ext cx="7451725" cy="356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D0A500A7-B780-7E51-2553-7BED8CDE5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627104"/>
              </p:ext>
            </p:extLst>
          </p:nvPr>
        </p:nvGraphicFramePr>
        <p:xfrm>
          <a:off x="12192000" y="2807011"/>
          <a:ext cx="7451725" cy="353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63259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43" grpId="0"/>
      <p:bldP spid="44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682ED846-6368-ED76-6566-2466F66CDAA1}"/>
              </a:ext>
            </a:extLst>
          </p:cNvPr>
          <p:cNvSpPr txBox="1"/>
          <p:nvPr/>
        </p:nvSpPr>
        <p:spPr>
          <a:xfrm>
            <a:off x="1017373" y="4201299"/>
            <a:ext cx="1774606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REFLEKSYJNA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B6190BA-7C30-990B-92D6-6A4476653F9A}"/>
              </a:ext>
            </a:extLst>
          </p:cNvPr>
          <p:cNvSpPr txBox="1"/>
          <p:nvPr/>
        </p:nvSpPr>
        <p:spPr>
          <a:xfrm>
            <a:off x="1019282" y="4830870"/>
            <a:ext cx="2160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Przekonanie, że historia pomaga w wyjaśnianiu współczesności </a:t>
            </a:r>
            <a:b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wykorzystywanie jej </a:t>
            </a:r>
            <a:b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 celu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386FF664-B066-96C3-B169-D58135881909}"/>
              </a:ext>
            </a:extLst>
          </p:cNvPr>
          <p:cNvCxnSpPr>
            <a:cxnSpLocks/>
          </p:cNvCxnSpPr>
          <p:nvPr/>
        </p:nvCxnSpPr>
        <p:spPr>
          <a:xfrm>
            <a:off x="1098283" y="4685362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45E90D43-3E63-57B4-9594-157E0B000426}"/>
              </a:ext>
            </a:extLst>
          </p:cNvPr>
          <p:cNvSpPr txBox="1"/>
          <p:nvPr/>
        </p:nvSpPr>
        <p:spPr>
          <a:xfrm>
            <a:off x="12441658" y="4201299"/>
            <a:ext cx="1774606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POZNAWCZA 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2117882C-C7B1-2CF0-6F18-131C829778F8}"/>
              </a:ext>
            </a:extLst>
          </p:cNvPr>
          <p:cNvSpPr txBox="1"/>
          <p:nvPr/>
        </p:nvSpPr>
        <p:spPr>
          <a:xfrm>
            <a:off x="12443567" y="4830870"/>
            <a:ext cx="2160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Otwartość na poznawanie historii i zainteresowanie wybranymi jej aspektami</a:t>
            </a:r>
          </a:p>
        </p:txBody>
      </p: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4E97D993-295A-DE0A-7822-679A49EFCB07}"/>
              </a:ext>
            </a:extLst>
          </p:cNvPr>
          <p:cNvCxnSpPr>
            <a:cxnSpLocks/>
          </p:cNvCxnSpPr>
          <p:nvPr/>
        </p:nvCxnSpPr>
        <p:spPr>
          <a:xfrm>
            <a:off x="12522568" y="4685362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A09E84D7-1C50-BB43-CE80-7B6DFACB19A8}"/>
              </a:ext>
            </a:extLst>
          </p:cNvPr>
          <p:cNvSpPr txBox="1"/>
          <p:nvPr/>
        </p:nvSpPr>
        <p:spPr>
          <a:xfrm>
            <a:off x="22175483" y="4201299"/>
            <a:ext cx="2160048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KONTESTACYJNA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23AC4269-B86F-59A2-2516-5277A254BBBC}"/>
              </a:ext>
            </a:extLst>
          </p:cNvPr>
          <p:cNvSpPr txBox="1"/>
          <p:nvPr/>
        </p:nvSpPr>
        <p:spPr>
          <a:xfrm>
            <a:off x="22177392" y="4830870"/>
            <a:ext cx="2160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Krytyczny stosunek do eksponowania historii </a:t>
            </a:r>
            <a:b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bieżącym życiu społecznym i debacie publicznej.</a:t>
            </a:r>
          </a:p>
        </p:txBody>
      </p: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128B18BD-89E0-A0A7-1687-90A42ED92D6F}"/>
              </a:ext>
            </a:extLst>
          </p:cNvPr>
          <p:cNvCxnSpPr>
            <a:cxnSpLocks/>
          </p:cNvCxnSpPr>
          <p:nvPr/>
        </p:nvCxnSpPr>
        <p:spPr>
          <a:xfrm>
            <a:off x="22256393" y="4685362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Obraz 58" descr="Obraz zawierający logo&#10;&#10;Opis wygenerowany automatycznie">
            <a:extLst>
              <a:ext uri="{FF2B5EF4-FFF2-40B4-BE49-F238E27FC236}">
                <a16:creationId xmlns:a16="http://schemas.microsoft.com/office/drawing/2014/main" id="{654D2C6D-54EF-BE4F-3D1F-9364D5FB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3102FFC9-E669-2C8F-084D-B8F112960882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5390164" cy="1878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AKTYWNE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POSTAWY 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WOBEC HISTORII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13DE3E04-4ABD-1EC8-A307-74527FE0D2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458294"/>
              </p:ext>
            </p:extLst>
          </p:nvPr>
        </p:nvGraphicFramePr>
        <p:xfrm>
          <a:off x="4008438" y="2807011"/>
          <a:ext cx="7451725" cy="353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D0F5D10A-83AE-4108-7603-531399940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623135"/>
              </p:ext>
            </p:extLst>
          </p:nvPr>
        </p:nvGraphicFramePr>
        <p:xfrm>
          <a:off x="14470011" y="2781303"/>
          <a:ext cx="7451725" cy="376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201F3C14-0D7C-2621-7C4C-285926CC8C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002760"/>
              </p:ext>
            </p:extLst>
          </p:nvPr>
        </p:nvGraphicFramePr>
        <p:xfrm>
          <a:off x="24337441" y="2781303"/>
          <a:ext cx="7451725" cy="356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75413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682ED846-6368-ED76-6566-2466F66CDAA1}"/>
              </a:ext>
            </a:extLst>
          </p:cNvPr>
          <p:cNvSpPr txBox="1"/>
          <p:nvPr/>
        </p:nvSpPr>
        <p:spPr>
          <a:xfrm>
            <a:off x="-10442790" y="4201299"/>
            <a:ext cx="1774606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REFLEKSYJNA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B6190BA-7C30-990B-92D6-6A4476653F9A}"/>
              </a:ext>
            </a:extLst>
          </p:cNvPr>
          <p:cNvSpPr txBox="1"/>
          <p:nvPr/>
        </p:nvSpPr>
        <p:spPr>
          <a:xfrm>
            <a:off x="-10440881" y="4830870"/>
            <a:ext cx="2160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Przekonanie, że historia pomaga w wyjaśnianiu współczesności </a:t>
            </a:r>
            <a:b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wykorzystywanie jej </a:t>
            </a:r>
            <a:b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 celu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386FF664-B066-96C3-B169-D58135881909}"/>
              </a:ext>
            </a:extLst>
          </p:cNvPr>
          <p:cNvCxnSpPr>
            <a:cxnSpLocks/>
          </p:cNvCxnSpPr>
          <p:nvPr/>
        </p:nvCxnSpPr>
        <p:spPr>
          <a:xfrm>
            <a:off x="-10361880" y="4685362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45E90D43-3E63-57B4-9594-157E0B000426}"/>
              </a:ext>
            </a:extLst>
          </p:cNvPr>
          <p:cNvSpPr txBox="1"/>
          <p:nvPr/>
        </p:nvSpPr>
        <p:spPr>
          <a:xfrm>
            <a:off x="1017373" y="4201299"/>
            <a:ext cx="1774606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POZNAWCZA 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2117882C-C7B1-2CF0-6F18-131C829778F8}"/>
              </a:ext>
            </a:extLst>
          </p:cNvPr>
          <p:cNvSpPr txBox="1"/>
          <p:nvPr/>
        </p:nvSpPr>
        <p:spPr>
          <a:xfrm>
            <a:off x="1019282" y="4830870"/>
            <a:ext cx="2160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Otwartość na poznawanie historii i zainteresowanie wybranymi jej aspektami</a:t>
            </a:r>
          </a:p>
        </p:txBody>
      </p: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4E97D993-295A-DE0A-7822-679A49EFCB07}"/>
              </a:ext>
            </a:extLst>
          </p:cNvPr>
          <p:cNvCxnSpPr>
            <a:cxnSpLocks/>
          </p:cNvCxnSpPr>
          <p:nvPr/>
        </p:nvCxnSpPr>
        <p:spPr>
          <a:xfrm>
            <a:off x="1098283" y="4685362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Obraz 58" descr="Obraz zawierający logo&#10;&#10;Opis wygenerowany automatycznie">
            <a:extLst>
              <a:ext uri="{FF2B5EF4-FFF2-40B4-BE49-F238E27FC236}">
                <a16:creationId xmlns:a16="http://schemas.microsoft.com/office/drawing/2014/main" id="{654D2C6D-54EF-BE4F-3D1F-9364D5FB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3102FFC9-E669-2C8F-084D-B8F112960882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5390164" cy="1878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AKTYWNE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POSTAWY 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WOBEC HISTORII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D06E6648-7832-9BCB-E0A0-86F803768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812775"/>
              </p:ext>
            </p:extLst>
          </p:nvPr>
        </p:nvGraphicFramePr>
        <p:xfrm>
          <a:off x="4008438" y="2781303"/>
          <a:ext cx="7451725" cy="376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13DE3E04-4ABD-1EC8-A307-74527FE0D2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167335"/>
              </p:ext>
            </p:extLst>
          </p:nvPr>
        </p:nvGraphicFramePr>
        <p:xfrm>
          <a:off x="-7451725" y="2807011"/>
          <a:ext cx="7451725" cy="353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6801A149-6126-A56D-D9FA-AEB48DF1D90A}"/>
              </a:ext>
            </a:extLst>
          </p:cNvPr>
          <p:cNvSpPr txBox="1"/>
          <p:nvPr/>
        </p:nvSpPr>
        <p:spPr>
          <a:xfrm>
            <a:off x="12192000" y="4201299"/>
            <a:ext cx="2160048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KONTESTACYJNA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3450A92-A7E3-BB2F-F603-885CD5D5D065}"/>
              </a:ext>
            </a:extLst>
          </p:cNvPr>
          <p:cNvSpPr txBox="1"/>
          <p:nvPr/>
        </p:nvSpPr>
        <p:spPr>
          <a:xfrm>
            <a:off x="12193909" y="4830870"/>
            <a:ext cx="2160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Krytyczny stosunek do eksponowania historii </a:t>
            </a:r>
            <a:b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bieżącym życiu społecznym i debacie publicznej.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9F007B82-D1B1-5202-F71A-97F048A0FB3B}"/>
              </a:ext>
            </a:extLst>
          </p:cNvPr>
          <p:cNvCxnSpPr>
            <a:cxnSpLocks/>
          </p:cNvCxnSpPr>
          <p:nvPr/>
        </p:nvCxnSpPr>
        <p:spPr>
          <a:xfrm>
            <a:off x="12272910" y="4685362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9D2EE866-C029-8EBE-86BE-EE7A6D79E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016148"/>
              </p:ext>
            </p:extLst>
          </p:nvPr>
        </p:nvGraphicFramePr>
        <p:xfrm>
          <a:off x="14353958" y="2781303"/>
          <a:ext cx="7451725" cy="356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28329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682ED846-6368-ED76-6566-2466F66CDAA1}"/>
              </a:ext>
            </a:extLst>
          </p:cNvPr>
          <p:cNvSpPr txBox="1"/>
          <p:nvPr/>
        </p:nvSpPr>
        <p:spPr>
          <a:xfrm>
            <a:off x="-21938229" y="4201299"/>
            <a:ext cx="1774606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REFLEKSYJNA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B6190BA-7C30-990B-92D6-6A4476653F9A}"/>
              </a:ext>
            </a:extLst>
          </p:cNvPr>
          <p:cNvSpPr txBox="1"/>
          <p:nvPr/>
        </p:nvSpPr>
        <p:spPr>
          <a:xfrm>
            <a:off x="-21936320" y="4830870"/>
            <a:ext cx="2160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Przekonanie, że historia pomaga w wyjaśnianiu współczesności </a:t>
            </a:r>
            <a:b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wykorzystywanie jej </a:t>
            </a:r>
            <a:b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 celu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386FF664-B066-96C3-B169-D58135881909}"/>
              </a:ext>
            </a:extLst>
          </p:cNvPr>
          <p:cNvCxnSpPr>
            <a:cxnSpLocks/>
          </p:cNvCxnSpPr>
          <p:nvPr/>
        </p:nvCxnSpPr>
        <p:spPr>
          <a:xfrm>
            <a:off x="-21857319" y="4685362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45E90D43-3E63-57B4-9594-157E0B000426}"/>
              </a:ext>
            </a:extLst>
          </p:cNvPr>
          <p:cNvSpPr txBox="1"/>
          <p:nvPr/>
        </p:nvSpPr>
        <p:spPr>
          <a:xfrm>
            <a:off x="-10478066" y="4201299"/>
            <a:ext cx="1774606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POZNAWCZA 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2117882C-C7B1-2CF0-6F18-131C829778F8}"/>
              </a:ext>
            </a:extLst>
          </p:cNvPr>
          <p:cNvSpPr txBox="1"/>
          <p:nvPr/>
        </p:nvSpPr>
        <p:spPr>
          <a:xfrm>
            <a:off x="-10476157" y="4830870"/>
            <a:ext cx="2160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Otwartość na poznawanie historii i zainteresowanie wybranymi jej aspektami</a:t>
            </a:r>
          </a:p>
        </p:txBody>
      </p: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4E97D993-295A-DE0A-7822-679A49EFCB07}"/>
              </a:ext>
            </a:extLst>
          </p:cNvPr>
          <p:cNvCxnSpPr>
            <a:cxnSpLocks/>
          </p:cNvCxnSpPr>
          <p:nvPr/>
        </p:nvCxnSpPr>
        <p:spPr>
          <a:xfrm>
            <a:off x="-10397156" y="4685362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A09E84D7-1C50-BB43-CE80-7B6DFACB19A8}"/>
              </a:ext>
            </a:extLst>
          </p:cNvPr>
          <p:cNvSpPr txBox="1"/>
          <p:nvPr/>
        </p:nvSpPr>
        <p:spPr>
          <a:xfrm>
            <a:off x="1017373" y="4201299"/>
            <a:ext cx="2160048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KONTESTACYJNA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23AC4269-B86F-59A2-2516-5277A254BBBC}"/>
              </a:ext>
            </a:extLst>
          </p:cNvPr>
          <p:cNvSpPr txBox="1"/>
          <p:nvPr/>
        </p:nvSpPr>
        <p:spPr>
          <a:xfrm>
            <a:off x="1019282" y="4830870"/>
            <a:ext cx="2160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Krytyczny stosunek do eksponowania historii </a:t>
            </a:r>
            <a:b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bieżącym życiu społecznym i debacie publicznej.</a:t>
            </a:r>
          </a:p>
        </p:txBody>
      </p: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128B18BD-89E0-A0A7-1687-90A42ED92D6F}"/>
              </a:ext>
            </a:extLst>
          </p:cNvPr>
          <p:cNvCxnSpPr>
            <a:cxnSpLocks/>
          </p:cNvCxnSpPr>
          <p:nvPr/>
        </p:nvCxnSpPr>
        <p:spPr>
          <a:xfrm>
            <a:off x="1098283" y="4685362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Obraz 58" descr="Obraz zawierający logo&#10;&#10;Opis wygenerowany automatycznie">
            <a:extLst>
              <a:ext uri="{FF2B5EF4-FFF2-40B4-BE49-F238E27FC236}">
                <a16:creationId xmlns:a16="http://schemas.microsoft.com/office/drawing/2014/main" id="{654D2C6D-54EF-BE4F-3D1F-9364D5FB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3102FFC9-E669-2C8F-084D-B8F112960882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5390164" cy="1878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AKTYWNE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POSTAWY 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WOBEC HISTORII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D06E6648-7832-9BCB-E0A0-86F803768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38512"/>
              </p:ext>
            </p:extLst>
          </p:nvPr>
        </p:nvGraphicFramePr>
        <p:xfrm>
          <a:off x="-7487001" y="2781303"/>
          <a:ext cx="7451725" cy="376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9F5E4EB3-2B24-B47F-2D65-8CB8537DE6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325371"/>
              </p:ext>
            </p:extLst>
          </p:nvPr>
        </p:nvGraphicFramePr>
        <p:xfrm>
          <a:off x="4008438" y="2781303"/>
          <a:ext cx="7451725" cy="356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13DE3E04-4ABD-1EC8-A307-74527FE0D2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731937"/>
              </p:ext>
            </p:extLst>
          </p:nvPr>
        </p:nvGraphicFramePr>
        <p:xfrm>
          <a:off x="-18947164" y="2807011"/>
          <a:ext cx="7451725" cy="353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08033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682ED846-6368-ED76-6566-2466F66CDAA1}"/>
              </a:ext>
            </a:extLst>
          </p:cNvPr>
          <p:cNvSpPr txBox="1"/>
          <p:nvPr/>
        </p:nvSpPr>
        <p:spPr>
          <a:xfrm>
            <a:off x="1017373" y="2451837"/>
            <a:ext cx="1774606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REFLEKSYJNA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B6190BA-7C30-990B-92D6-6A4476653F9A}"/>
              </a:ext>
            </a:extLst>
          </p:cNvPr>
          <p:cNvSpPr txBox="1"/>
          <p:nvPr/>
        </p:nvSpPr>
        <p:spPr>
          <a:xfrm>
            <a:off x="1019282" y="3081408"/>
            <a:ext cx="2160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Przekonanie, że historia pomaga w wyjaśnianiu współczesności </a:t>
            </a:r>
            <a:b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wykorzystywanie jej </a:t>
            </a:r>
            <a:b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 celu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386FF664-B066-96C3-B169-D58135881909}"/>
              </a:ext>
            </a:extLst>
          </p:cNvPr>
          <p:cNvCxnSpPr>
            <a:cxnSpLocks/>
          </p:cNvCxnSpPr>
          <p:nvPr/>
        </p:nvCxnSpPr>
        <p:spPr>
          <a:xfrm>
            <a:off x="1098283" y="2935900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45E90D43-3E63-57B4-9594-157E0B000426}"/>
              </a:ext>
            </a:extLst>
          </p:cNvPr>
          <p:cNvSpPr txBox="1"/>
          <p:nvPr/>
        </p:nvSpPr>
        <p:spPr>
          <a:xfrm>
            <a:off x="5208697" y="2451837"/>
            <a:ext cx="1774606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POZNAWCZA 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2117882C-C7B1-2CF0-6F18-131C829778F8}"/>
              </a:ext>
            </a:extLst>
          </p:cNvPr>
          <p:cNvSpPr txBox="1"/>
          <p:nvPr/>
        </p:nvSpPr>
        <p:spPr>
          <a:xfrm>
            <a:off x="5210606" y="3081408"/>
            <a:ext cx="2160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Otwartość na poznawanie historii i zainteresowanie wybranymi jej aspektami</a:t>
            </a:r>
          </a:p>
        </p:txBody>
      </p: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4E97D993-295A-DE0A-7822-679A49EFCB07}"/>
              </a:ext>
            </a:extLst>
          </p:cNvPr>
          <p:cNvCxnSpPr>
            <a:cxnSpLocks/>
          </p:cNvCxnSpPr>
          <p:nvPr/>
        </p:nvCxnSpPr>
        <p:spPr>
          <a:xfrm>
            <a:off x="5289607" y="2935900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A09E84D7-1C50-BB43-CE80-7B6DFACB19A8}"/>
              </a:ext>
            </a:extLst>
          </p:cNvPr>
          <p:cNvSpPr txBox="1"/>
          <p:nvPr/>
        </p:nvSpPr>
        <p:spPr>
          <a:xfrm>
            <a:off x="8786748" y="2451837"/>
            <a:ext cx="2160048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KONTESTACYJNA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23AC4269-B86F-59A2-2516-5277A254BBBC}"/>
              </a:ext>
            </a:extLst>
          </p:cNvPr>
          <p:cNvSpPr txBox="1"/>
          <p:nvPr/>
        </p:nvSpPr>
        <p:spPr>
          <a:xfrm>
            <a:off x="8788657" y="3081408"/>
            <a:ext cx="2160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Krytyczny stosunek do eksponowania historii </a:t>
            </a:r>
            <a:b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bieżącym życiu społecznym i debacie publicznej.</a:t>
            </a:r>
          </a:p>
        </p:txBody>
      </p: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128B18BD-89E0-A0A7-1687-90A42ED92D6F}"/>
              </a:ext>
            </a:extLst>
          </p:cNvPr>
          <p:cNvCxnSpPr>
            <a:cxnSpLocks/>
          </p:cNvCxnSpPr>
          <p:nvPr/>
        </p:nvCxnSpPr>
        <p:spPr>
          <a:xfrm>
            <a:off x="8867658" y="2935900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Obraz 58" descr="Obraz zawierający logo&#10;&#10;Opis wygenerowany automatycznie">
            <a:extLst>
              <a:ext uri="{FF2B5EF4-FFF2-40B4-BE49-F238E27FC236}">
                <a16:creationId xmlns:a16="http://schemas.microsoft.com/office/drawing/2014/main" id="{654D2C6D-54EF-BE4F-3D1F-9364D5FB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3102FFC9-E669-2C8F-084D-B8F112960882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5390164" cy="1878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AKTYWNE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POSTAWY 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WOBEC HISTORII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C577BBD5-61AE-4ED0-1309-8EA3F7D5A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066936"/>
              </p:ext>
            </p:extLst>
          </p:nvPr>
        </p:nvGraphicFramePr>
        <p:xfrm>
          <a:off x="4296000" y="4203673"/>
          <a:ext cx="3600000" cy="252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0DBE3BC0-B74E-97E2-E608-81BDCCB37E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221257"/>
              </p:ext>
            </p:extLst>
          </p:nvPr>
        </p:nvGraphicFramePr>
        <p:xfrm>
          <a:off x="481433" y="4290676"/>
          <a:ext cx="3600000" cy="199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9E03B145-28E1-F2E4-83E5-4DECAEA60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413374"/>
              </p:ext>
            </p:extLst>
          </p:nvPr>
        </p:nvGraphicFramePr>
        <p:xfrm>
          <a:off x="8325134" y="4203673"/>
          <a:ext cx="3600000" cy="252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703136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7411661-D514-5C92-85BC-0ACB5AFE907E}"/>
              </a:ext>
            </a:extLst>
          </p:cNvPr>
          <p:cNvCxnSpPr>
            <a:cxnSpLocks/>
          </p:cNvCxnSpPr>
          <p:nvPr/>
        </p:nvCxnSpPr>
        <p:spPr>
          <a:xfrm>
            <a:off x="-6175835" y="5711507"/>
            <a:ext cx="61182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olny kształt 12">
            <a:extLst>
              <a:ext uri="{FF2B5EF4-FFF2-40B4-BE49-F238E27FC236}">
                <a16:creationId xmlns:a16="http://schemas.microsoft.com/office/drawing/2014/main" id="{7828A538-125F-3B86-3D77-682AAC5328F3}"/>
              </a:ext>
            </a:extLst>
          </p:cNvPr>
          <p:cNvSpPr/>
          <p:nvPr/>
        </p:nvSpPr>
        <p:spPr>
          <a:xfrm>
            <a:off x="-22281" y="6875379"/>
            <a:ext cx="1813928" cy="5194798"/>
          </a:xfrm>
          <a:custGeom>
            <a:avLst/>
            <a:gdLst>
              <a:gd name="connsiteX0" fmla="*/ 0 w 1813928"/>
              <a:gd name="connsiteY0" fmla="*/ 0 h 5194798"/>
              <a:gd name="connsiteX1" fmla="*/ 121807 w 1813928"/>
              <a:gd name="connsiteY1" fmla="*/ 44582 h 5194798"/>
              <a:gd name="connsiteX2" fmla="*/ 1813928 w 1813928"/>
              <a:gd name="connsiteY2" fmla="*/ 2597399 h 5194798"/>
              <a:gd name="connsiteX3" fmla="*/ 121807 w 1813928"/>
              <a:gd name="connsiteY3" fmla="*/ 5150216 h 5194798"/>
              <a:gd name="connsiteX4" fmla="*/ 0 w 1813928"/>
              <a:gd name="connsiteY4" fmla="*/ 5194798 h 5194798"/>
              <a:gd name="connsiteX5" fmla="*/ 0 w 1813928"/>
              <a:gd name="connsiteY5" fmla="*/ 0 h 519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928" h="5194798">
                <a:moveTo>
                  <a:pt x="0" y="0"/>
                </a:moveTo>
                <a:lnTo>
                  <a:pt x="121807" y="44582"/>
                </a:lnTo>
                <a:cubicBezTo>
                  <a:pt x="1116196" y="465173"/>
                  <a:pt x="1813928" y="1449804"/>
                  <a:pt x="1813928" y="2597399"/>
                </a:cubicBezTo>
                <a:cubicBezTo>
                  <a:pt x="1813928" y="3744994"/>
                  <a:pt x="1116196" y="4729626"/>
                  <a:pt x="121807" y="5150216"/>
                </a:cubicBezTo>
                <a:lnTo>
                  <a:pt x="0" y="5194798"/>
                </a:lnTo>
                <a:lnTo>
                  <a:pt x="0" y="0"/>
                </a:lnTo>
                <a:close/>
              </a:path>
            </a:pathLst>
          </a:custGeom>
          <a:solidFill>
            <a:srgbClr val="E30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5565275B-8A85-5A2F-B3E7-26721E32543B}"/>
              </a:ext>
            </a:extLst>
          </p:cNvPr>
          <p:cNvSpPr/>
          <p:nvPr/>
        </p:nvSpPr>
        <p:spPr>
          <a:xfrm>
            <a:off x="5327165" y="7874030"/>
            <a:ext cx="1438502" cy="1438502"/>
          </a:xfrm>
          <a:prstGeom prst="ellipse">
            <a:avLst/>
          </a:prstGeom>
          <a:solidFill>
            <a:srgbClr val="DFB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osoba, pozowanie&#10;&#10;Opis wygenerowany automatycznie">
            <a:extLst>
              <a:ext uri="{FF2B5EF4-FFF2-40B4-BE49-F238E27FC236}">
                <a16:creationId xmlns:a16="http://schemas.microsoft.com/office/drawing/2014/main" id="{AB57F1C0-D519-A326-3CFF-0272AB32CF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3399320" y="3220777"/>
            <a:ext cx="1927845" cy="248889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9110960E-D3A0-7ABC-DC01-3E9FDA176ADA}"/>
              </a:ext>
            </a:extLst>
          </p:cNvPr>
          <p:cNvSpPr/>
          <p:nvPr/>
        </p:nvSpPr>
        <p:spPr>
          <a:xfrm>
            <a:off x="-2638604" y="2578523"/>
            <a:ext cx="2253838" cy="2253838"/>
          </a:xfrm>
          <a:prstGeom prst="ellipse">
            <a:avLst/>
          </a:prstGeom>
          <a:solidFill>
            <a:srgbClr val="2B4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osoba&#10;&#10;Opis wygenerowany automatycznie">
            <a:extLst>
              <a:ext uri="{FF2B5EF4-FFF2-40B4-BE49-F238E27FC236}">
                <a16:creationId xmlns:a16="http://schemas.microsoft.com/office/drawing/2014/main" id="{4B000048-8451-7A24-9B61-56BADE8BED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851211" y="2290118"/>
            <a:ext cx="2108294" cy="341954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3AD6AF1-42D3-CE4B-FD7C-A548B1AE8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1430" y="3802685"/>
            <a:ext cx="5390164" cy="1878806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NAJWAŻNIEJSZE    </a:t>
            </a:r>
            <a:b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ŹRÓDŁA WIEDZY HISTORYCZNEJ</a:t>
            </a:r>
            <a:b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endParaRPr lang="pl-PL" sz="4400" dirty="0">
              <a:solidFill>
                <a:srgbClr val="262626"/>
              </a:solidFill>
              <a:latin typeface="PP Eiko Medium" pitchFamily="2" charset="-128"/>
              <a:ea typeface="PP Eiko Medium" pitchFamily="2" charset="-128"/>
            </a:endParaRPr>
          </a:p>
        </p:txBody>
      </p:sp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8AC0F9B8-0F38-A315-93C5-3AD99C979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980" y="2925771"/>
            <a:ext cx="585542" cy="5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6104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7411661-D514-5C92-85BC-0ACB5AFE907E}"/>
              </a:ext>
            </a:extLst>
          </p:cNvPr>
          <p:cNvCxnSpPr>
            <a:cxnSpLocks/>
          </p:cNvCxnSpPr>
          <p:nvPr/>
        </p:nvCxnSpPr>
        <p:spPr>
          <a:xfrm>
            <a:off x="-22281" y="5711507"/>
            <a:ext cx="61182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olny kształt 12">
            <a:extLst>
              <a:ext uri="{FF2B5EF4-FFF2-40B4-BE49-F238E27FC236}">
                <a16:creationId xmlns:a16="http://schemas.microsoft.com/office/drawing/2014/main" id="{7828A538-125F-3B86-3D77-682AAC5328F3}"/>
              </a:ext>
            </a:extLst>
          </p:cNvPr>
          <p:cNvSpPr/>
          <p:nvPr/>
        </p:nvSpPr>
        <p:spPr>
          <a:xfrm>
            <a:off x="-22281" y="807256"/>
            <a:ext cx="1813928" cy="5194798"/>
          </a:xfrm>
          <a:custGeom>
            <a:avLst/>
            <a:gdLst>
              <a:gd name="connsiteX0" fmla="*/ 0 w 1813928"/>
              <a:gd name="connsiteY0" fmla="*/ 0 h 5194798"/>
              <a:gd name="connsiteX1" fmla="*/ 121807 w 1813928"/>
              <a:gd name="connsiteY1" fmla="*/ 44582 h 5194798"/>
              <a:gd name="connsiteX2" fmla="*/ 1813928 w 1813928"/>
              <a:gd name="connsiteY2" fmla="*/ 2597399 h 5194798"/>
              <a:gd name="connsiteX3" fmla="*/ 121807 w 1813928"/>
              <a:gd name="connsiteY3" fmla="*/ 5150216 h 5194798"/>
              <a:gd name="connsiteX4" fmla="*/ 0 w 1813928"/>
              <a:gd name="connsiteY4" fmla="*/ 5194798 h 5194798"/>
              <a:gd name="connsiteX5" fmla="*/ 0 w 1813928"/>
              <a:gd name="connsiteY5" fmla="*/ 0 h 519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928" h="5194798">
                <a:moveTo>
                  <a:pt x="0" y="0"/>
                </a:moveTo>
                <a:lnTo>
                  <a:pt x="121807" y="44582"/>
                </a:lnTo>
                <a:cubicBezTo>
                  <a:pt x="1116196" y="465173"/>
                  <a:pt x="1813928" y="1449804"/>
                  <a:pt x="1813928" y="2597399"/>
                </a:cubicBezTo>
                <a:cubicBezTo>
                  <a:pt x="1813928" y="3744994"/>
                  <a:pt x="1116196" y="4729626"/>
                  <a:pt x="121807" y="5150216"/>
                </a:cubicBezTo>
                <a:lnTo>
                  <a:pt x="0" y="5194798"/>
                </a:lnTo>
                <a:lnTo>
                  <a:pt x="0" y="0"/>
                </a:lnTo>
                <a:close/>
              </a:path>
            </a:pathLst>
          </a:custGeom>
          <a:solidFill>
            <a:srgbClr val="E30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5565275B-8A85-5A2F-B3E7-26721E32543B}"/>
              </a:ext>
            </a:extLst>
          </p:cNvPr>
          <p:cNvSpPr/>
          <p:nvPr/>
        </p:nvSpPr>
        <p:spPr>
          <a:xfrm>
            <a:off x="4250531" y="3705442"/>
            <a:ext cx="1438502" cy="1438502"/>
          </a:xfrm>
          <a:prstGeom prst="ellipse">
            <a:avLst/>
          </a:prstGeom>
          <a:solidFill>
            <a:srgbClr val="DFB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osoba, pozowanie&#10;&#10;Opis wygenerowany automatycznie">
            <a:extLst>
              <a:ext uri="{FF2B5EF4-FFF2-40B4-BE49-F238E27FC236}">
                <a16:creationId xmlns:a16="http://schemas.microsoft.com/office/drawing/2014/main" id="{AB57F1C0-D519-A326-3CFF-0272AB32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320" y="3220777"/>
            <a:ext cx="1927845" cy="248889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9110960E-D3A0-7ABC-DC01-3E9FDA176ADA}"/>
              </a:ext>
            </a:extLst>
          </p:cNvPr>
          <p:cNvSpPr/>
          <p:nvPr/>
        </p:nvSpPr>
        <p:spPr>
          <a:xfrm>
            <a:off x="1556878" y="3455830"/>
            <a:ext cx="2253838" cy="2253838"/>
          </a:xfrm>
          <a:prstGeom prst="ellipse">
            <a:avLst/>
          </a:prstGeom>
          <a:solidFill>
            <a:srgbClr val="2B4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osoba&#10;&#10;Opis wygenerowany automatycznie">
            <a:extLst>
              <a:ext uri="{FF2B5EF4-FFF2-40B4-BE49-F238E27FC236}">
                <a16:creationId xmlns:a16="http://schemas.microsoft.com/office/drawing/2014/main" id="{4B000048-8451-7A24-9B61-56BADE8BE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11" y="2290118"/>
            <a:ext cx="2108294" cy="341954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3AD6AF1-42D3-CE4B-FD7C-A548B1AE8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1430" y="3802685"/>
            <a:ext cx="5390164" cy="1878806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NAJWAŻNIEJSZE    </a:t>
            </a:r>
            <a:b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ŹRÓDŁA WIEDZY HISTORYCZNEJ</a:t>
            </a:r>
            <a:b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endParaRPr lang="pl-PL" sz="4400" dirty="0">
              <a:solidFill>
                <a:srgbClr val="262626"/>
              </a:solidFill>
              <a:latin typeface="PP Eiko Medium" pitchFamily="2" charset="-128"/>
              <a:ea typeface="PP Eiko Medium" pitchFamily="2" charset="-128"/>
            </a:endParaRPr>
          </a:p>
        </p:txBody>
      </p:sp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8AC0F9B8-0F38-A315-93C5-3AD99C979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980" y="2925771"/>
            <a:ext cx="585542" cy="5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915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raz 58" descr="Obraz zawierający logo&#10;&#10;Opis wygenerowany automatycznie">
            <a:extLst>
              <a:ext uri="{FF2B5EF4-FFF2-40B4-BE49-F238E27FC236}">
                <a16:creationId xmlns:a16="http://schemas.microsoft.com/office/drawing/2014/main" id="{654D2C6D-54EF-BE4F-3D1F-9364D5FB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3102FFC9-E669-2C8F-084D-B8F112960882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5390164" cy="1878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NAJWAŻNIEJSZE  ŹRÓDŁA WIEDZY HISTORYCZNEJ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1C162790-C82D-0CB8-A41B-B03254CC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954475"/>
              </p:ext>
            </p:extLst>
          </p:nvPr>
        </p:nvGraphicFramePr>
        <p:xfrm>
          <a:off x="461117" y="2451837"/>
          <a:ext cx="11259827" cy="331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wal 4">
            <a:extLst>
              <a:ext uri="{FF2B5EF4-FFF2-40B4-BE49-F238E27FC236}">
                <a16:creationId xmlns:a16="http://schemas.microsoft.com/office/drawing/2014/main" id="{C1BA48A1-801B-DA1C-1B1B-9781E2BE609D}"/>
              </a:ext>
            </a:extLst>
          </p:cNvPr>
          <p:cNvSpPr/>
          <p:nvPr/>
        </p:nvSpPr>
        <p:spPr>
          <a:xfrm>
            <a:off x="8825697" y="6095048"/>
            <a:ext cx="239693" cy="239693"/>
          </a:xfrm>
          <a:prstGeom prst="ellipse">
            <a:avLst/>
          </a:prstGeom>
          <a:solidFill>
            <a:srgbClr val="C78F6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6D1E1DE-172B-CF90-01C2-36C470B02906}"/>
              </a:ext>
            </a:extLst>
          </p:cNvPr>
          <p:cNvSpPr txBox="1"/>
          <p:nvPr/>
        </p:nvSpPr>
        <p:spPr>
          <a:xfrm>
            <a:off x="9160518" y="6045617"/>
            <a:ext cx="11875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PP Eiko Medium" pitchFamily="2" charset="-128"/>
                <a:ea typeface="PP Eiko Medium" pitchFamily="2" charset="-128"/>
              </a:rPr>
              <a:t>Uczniowie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31D2B95D-D0DB-002D-2FDD-771C5EA7795C}"/>
              </a:ext>
            </a:extLst>
          </p:cNvPr>
          <p:cNvSpPr/>
          <p:nvPr/>
        </p:nvSpPr>
        <p:spPr>
          <a:xfrm>
            <a:off x="6096000" y="6079659"/>
            <a:ext cx="239693" cy="239693"/>
          </a:xfrm>
          <a:prstGeom prst="ellipse">
            <a:avLst/>
          </a:prstGeom>
          <a:solidFill>
            <a:srgbClr val="2B4A9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1C937AB-ACB2-EEB6-0549-CB581E53F00E}"/>
              </a:ext>
            </a:extLst>
          </p:cNvPr>
          <p:cNvSpPr txBox="1"/>
          <p:nvPr/>
        </p:nvSpPr>
        <p:spPr>
          <a:xfrm>
            <a:off x="6430821" y="6045617"/>
            <a:ext cx="19038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PP Eiko Medium" pitchFamily="2" charset="-128"/>
                <a:ea typeface="PP Eiko Medium" pitchFamily="2" charset="-128"/>
              </a:rPr>
              <a:t>Dorośli</a:t>
            </a:r>
          </a:p>
        </p:txBody>
      </p:sp>
    </p:spTree>
    <p:extLst>
      <p:ext uri="{BB962C8B-B14F-4D97-AF65-F5344CB8AC3E}">
        <p14:creationId xmlns:p14="http://schemas.microsoft.com/office/powerpoint/2010/main" val="2207951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/>
                                        <p:tgtEl>
                                          <p:spTgt spid="2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2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El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7411661-D514-5C92-85BC-0ACB5AFE907E}"/>
              </a:ext>
            </a:extLst>
          </p:cNvPr>
          <p:cNvCxnSpPr>
            <a:cxnSpLocks/>
          </p:cNvCxnSpPr>
          <p:nvPr/>
        </p:nvCxnSpPr>
        <p:spPr>
          <a:xfrm>
            <a:off x="-6205995" y="5711507"/>
            <a:ext cx="61182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wal 11">
            <a:extLst>
              <a:ext uri="{FF2B5EF4-FFF2-40B4-BE49-F238E27FC236}">
                <a16:creationId xmlns:a16="http://schemas.microsoft.com/office/drawing/2014/main" id="{5565275B-8A85-5A2F-B3E7-26721E32543B}"/>
              </a:ext>
            </a:extLst>
          </p:cNvPr>
          <p:cNvSpPr/>
          <p:nvPr/>
        </p:nvSpPr>
        <p:spPr>
          <a:xfrm>
            <a:off x="-2728493" y="7228572"/>
            <a:ext cx="1438502" cy="1438502"/>
          </a:xfrm>
          <a:prstGeom prst="ellipse">
            <a:avLst/>
          </a:prstGeom>
          <a:solidFill>
            <a:srgbClr val="DFB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osoba, pozowanie&#10;&#10;Opis wygenerowany automatycznie">
            <a:extLst>
              <a:ext uri="{FF2B5EF4-FFF2-40B4-BE49-F238E27FC236}">
                <a16:creationId xmlns:a16="http://schemas.microsoft.com/office/drawing/2014/main" id="{AB57F1C0-D519-A326-3CFF-0272AB32CF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3399320" y="3220777"/>
            <a:ext cx="1927845" cy="248889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9110960E-D3A0-7ABC-DC01-3E9FDA176ADA}"/>
              </a:ext>
            </a:extLst>
          </p:cNvPr>
          <p:cNvSpPr/>
          <p:nvPr/>
        </p:nvSpPr>
        <p:spPr>
          <a:xfrm>
            <a:off x="11460163" y="-2366746"/>
            <a:ext cx="2253838" cy="2253838"/>
          </a:xfrm>
          <a:prstGeom prst="ellipse">
            <a:avLst/>
          </a:prstGeom>
          <a:solidFill>
            <a:srgbClr val="2B4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owolny kształt 6">
            <a:extLst>
              <a:ext uri="{FF2B5EF4-FFF2-40B4-BE49-F238E27FC236}">
                <a16:creationId xmlns:a16="http://schemas.microsoft.com/office/drawing/2014/main" id="{47385E48-9A68-B092-B45A-71ACAF69F40B}"/>
              </a:ext>
            </a:extLst>
          </p:cNvPr>
          <p:cNvSpPr/>
          <p:nvPr/>
        </p:nvSpPr>
        <p:spPr>
          <a:xfrm>
            <a:off x="-1901642" y="807256"/>
            <a:ext cx="1813928" cy="5194798"/>
          </a:xfrm>
          <a:custGeom>
            <a:avLst/>
            <a:gdLst>
              <a:gd name="connsiteX0" fmla="*/ 0 w 1813928"/>
              <a:gd name="connsiteY0" fmla="*/ 0 h 5194798"/>
              <a:gd name="connsiteX1" fmla="*/ 121807 w 1813928"/>
              <a:gd name="connsiteY1" fmla="*/ 44582 h 5194798"/>
              <a:gd name="connsiteX2" fmla="*/ 1813928 w 1813928"/>
              <a:gd name="connsiteY2" fmla="*/ 2597399 h 5194798"/>
              <a:gd name="connsiteX3" fmla="*/ 121807 w 1813928"/>
              <a:gd name="connsiteY3" fmla="*/ 5150216 h 5194798"/>
              <a:gd name="connsiteX4" fmla="*/ 0 w 1813928"/>
              <a:gd name="connsiteY4" fmla="*/ 5194798 h 5194798"/>
              <a:gd name="connsiteX5" fmla="*/ 0 w 1813928"/>
              <a:gd name="connsiteY5" fmla="*/ 0 h 519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928" h="5194798">
                <a:moveTo>
                  <a:pt x="0" y="0"/>
                </a:moveTo>
                <a:lnTo>
                  <a:pt x="121807" y="44582"/>
                </a:lnTo>
                <a:cubicBezTo>
                  <a:pt x="1116196" y="465173"/>
                  <a:pt x="1813928" y="1449804"/>
                  <a:pt x="1813928" y="2597399"/>
                </a:cubicBezTo>
                <a:cubicBezTo>
                  <a:pt x="1813928" y="3744994"/>
                  <a:pt x="1116196" y="4729626"/>
                  <a:pt x="121807" y="5150216"/>
                </a:cubicBezTo>
                <a:lnTo>
                  <a:pt x="0" y="5194798"/>
                </a:lnTo>
                <a:lnTo>
                  <a:pt x="0" y="0"/>
                </a:lnTo>
                <a:close/>
              </a:path>
            </a:pathLst>
          </a:custGeom>
          <a:solidFill>
            <a:srgbClr val="E30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 descr="Obraz zawierający osoba&#10;&#10;Opis wygenerowany automatycznie">
            <a:extLst>
              <a:ext uri="{FF2B5EF4-FFF2-40B4-BE49-F238E27FC236}">
                <a16:creationId xmlns:a16="http://schemas.microsoft.com/office/drawing/2014/main" id="{4B000048-8451-7A24-9B61-56BADE8BED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851211" y="2290118"/>
            <a:ext cx="2108294" cy="341954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3AD6AF1-42D3-CE4B-FD7C-A548B1AE8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1430" y="3802685"/>
            <a:ext cx="5390164" cy="1878806"/>
          </a:xfrm>
        </p:spPr>
        <p:txBody>
          <a:bodyPr anchor="t">
            <a:noAutofit/>
          </a:bodyPr>
          <a:lstStyle/>
          <a:p>
            <a:pPr algn="l"/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FORMY ZAJĘĆ NAJBARDZIEJ INTERESUJĄCE UCZNIÓW</a:t>
            </a:r>
          </a:p>
        </p:txBody>
      </p:sp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8AC0F9B8-0F38-A315-93C5-3AD99C979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980" y="2925771"/>
            <a:ext cx="585542" cy="5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4390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7411661-D514-5C92-85BC-0ACB5AFE907E}"/>
              </a:ext>
            </a:extLst>
          </p:cNvPr>
          <p:cNvCxnSpPr>
            <a:cxnSpLocks/>
          </p:cNvCxnSpPr>
          <p:nvPr/>
        </p:nvCxnSpPr>
        <p:spPr>
          <a:xfrm>
            <a:off x="-22281" y="5711507"/>
            <a:ext cx="61182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olny kształt 12">
            <a:extLst>
              <a:ext uri="{FF2B5EF4-FFF2-40B4-BE49-F238E27FC236}">
                <a16:creationId xmlns:a16="http://schemas.microsoft.com/office/drawing/2014/main" id="{7828A538-125F-3B86-3D77-682AAC5328F3}"/>
              </a:ext>
            </a:extLst>
          </p:cNvPr>
          <p:cNvSpPr/>
          <p:nvPr/>
        </p:nvSpPr>
        <p:spPr>
          <a:xfrm>
            <a:off x="-22281" y="807256"/>
            <a:ext cx="1813928" cy="5194798"/>
          </a:xfrm>
          <a:custGeom>
            <a:avLst/>
            <a:gdLst>
              <a:gd name="connsiteX0" fmla="*/ 0 w 1813928"/>
              <a:gd name="connsiteY0" fmla="*/ 0 h 5194798"/>
              <a:gd name="connsiteX1" fmla="*/ 121807 w 1813928"/>
              <a:gd name="connsiteY1" fmla="*/ 44582 h 5194798"/>
              <a:gd name="connsiteX2" fmla="*/ 1813928 w 1813928"/>
              <a:gd name="connsiteY2" fmla="*/ 2597399 h 5194798"/>
              <a:gd name="connsiteX3" fmla="*/ 121807 w 1813928"/>
              <a:gd name="connsiteY3" fmla="*/ 5150216 h 5194798"/>
              <a:gd name="connsiteX4" fmla="*/ 0 w 1813928"/>
              <a:gd name="connsiteY4" fmla="*/ 5194798 h 5194798"/>
              <a:gd name="connsiteX5" fmla="*/ 0 w 1813928"/>
              <a:gd name="connsiteY5" fmla="*/ 0 h 519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928" h="5194798">
                <a:moveTo>
                  <a:pt x="0" y="0"/>
                </a:moveTo>
                <a:lnTo>
                  <a:pt x="121807" y="44582"/>
                </a:lnTo>
                <a:cubicBezTo>
                  <a:pt x="1116196" y="465173"/>
                  <a:pt x="1813928" y="1449804"/>
                  <a:pt x="1813928" y="2597399"/>
                </a:cubicBezTo>
                <a:cubicBezTo>
                  <a:pt x="1813928" y="3744994"/>
                  <a:pt x="1116196" y="4729626"/>
                  <a:pt x="121807" y="5150216"/>
                </a:cubicBezTo>
                <a:lnTo>
                  <a:pt x="0" y="5194798"/>
                </a:lnTo>
                <a:lnTo>
                  <a:pt x="0" y="0"/>
                </a:lnTo>
                <a:close/>
              </a:path>
            </a:pathLst>
          </a:custGeom>
          <a:solidFill>
            <a:srgbClr val="E30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5565275B-8A85-5A2F-B3E7-26721E32543B}"/>
              </a:ext>
            </a:extLst>
          </p:cNvPr>
          <p:cNvSpPr/>
          <p:nvPr/>
        </p:nvSpPr>
        <p:spPr>
          <a:xfrm>
            <a:off x="4250531" y="3705442"/>
            <a:ext cx="1438502" cy="1438502"/>
          </a:xfrm>
          <a:prstGeom prst="ellipse">
            <a:avLst/>
          </a:prstGeom>
          <a:solidFill>
            <a:srgbClr val="DFB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osoba, pozowanie&#10;&#10;Opis wygenerowany automatycznie">
            <a:extLst>
              <a:ext uri="{FF2B5EF4-FFF2-40B4-BE49-F238E27FC236}">
                <a16:creationId xmlns:a16="http://schemas.microsoft.com/office/drawing/2014/main" id="{AB57F1C0-D519-A326-3CFF-0272AB32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320" y="3220777"/>
            <a:ext cx="1927845" cy="248889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9110960E-D3A0-7ABC-DC01-3E9FDA176ADA}"/>
              </a:ext>
            </a:extLst>
          </p:cNvPr>
          <p:cNvSpPr/>
          <p:nvPr/>
        </p:nvSpPr>
        <p:spPr>
          <a:xfrm>
            <a:off x="1556878" y="3455830"/>
            <a:ext cx="2253838" cy="2253838"/>
          </a:xfrm>
          <a:prstGeom prst="ellipse">
            <a:avLst/>
          </a:prstGeom>
          <a:solidFill>
            <a:srgbClr val="2B4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osoba&#10;&#10;Opis wygenerowany automatycznie">
            <a:extLst>
              <a:ext uri="{FF2B5EF4-FFF2-40B4-BE49-F238E27FC236}">
                <a16:creationId xmlns:a16="http://schemas.microsoft.com/office/drawing/2014/main" id="{4B000048-8451-7A24-9B61-56BADE8BE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11" y="2290118"/>
            <a:ext cx="2108294" cy="341954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3AD6AF1-42D3-CE4B-FD7C-A548B1AE8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1430" y="3802685"/>
            <a:ext cx="5390164" cy="1878806"/>
          </a:xfrm>
        </p:spPr>
        <p:txBody>
          <a:bodyPr anchor="t">
            <a:noAutofit/>
          </a:bodyPr>
          <a:lstStyle/>
          <a:p>
            <a:pPr algn="l"/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DOMINUJĄCE </a:t>
            </a:r>
            <a:b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POSTAWY </a:t>
            </a:r>
            <a:b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WOBEC HISTORII</a:t>
            </a:r>
          </a:p>
        </p:txBody>
      </p:sp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8AC0F9B8-0F38-A315-93C5-3AD99C979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980" y="2925771"/>
            <a:ext cx="585542" cy="5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389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7411661-D514-5C92-85BC-0ACB5AFE907E}"/>
              </a:ext>
            </a:extLst>
          </p:cNvPr>
          <p:cNvCxnSpPr>
            <a:cxnSpLocks/>
          </p:cNvCxnSpPr>
          <p:nvPr/>
        </p:nvCxnSpPr>
        <p:spPr>
          <a:xfrm>
            <a:off x="-22281" y="5711507"/>
            <a:ext cx="61182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wal 11">
            <a:extLst>
              <a:ext uri="{FF2B5EF4-FFF2-40B4-BE49-F238E27FC236}">
                <a16:creationId xmlns:a16="http://schemas.microsoft.com/office/drawing/2014/main" id="{5565275B-8A85-5A2F-B3E7-26721E32543B}"/>
              </a:ext>
            </a:extLst>
          </p:cNvPr>
          <p:cNvSpPr/>
          <p:nvPr/>
        </p:nvSpPr>
        <p:spPr>
          <a:xfrm>
            <a:off x="4250531" y="3705442"/>
            <a:ext cx="1438502" cy="1438502"/>
          </a:xfrm>
          <a:prstGeom prst="ellipse">
            <a:avLst/>
          </a:prstGeom>
          <a:solidFill>
            <a:srgbClr val="DFB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osoba, pozowanie&#10;&#10;Opis wygenerowany automatycznie">
            <a:extLst>
              <a:ext uri="{FF2B5EF4-FFF2-40B4-BE49-F238E27FC236}">
                <a16:creationId xmlns:a16="http://schemas.microsoft.com/office/drawing/2014/main" id="{AB57F1C0-D519-A326-3CFF-0272AB32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320" y="3220777"/>
            <a:ext cx="1927845" cy="248889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9110960E-D3A0-7ABC-DC01-3E9FDA176ADA}"/>
              </a:ext>
            </a:extLst>
          </p:cNvPr>
          <p:cNvSpPr/>
          <p:nvPr/>
        </p:nvSpPr>
        <p:spPr>
          <a:xfrm>
            <a:off x="1556878" y="3455830"/>
            <a:ext cx="2253838" cy="2253838"/>
          </a:xfrm>
          <a:prstGeom prst="ellipse">
            <a:avLst/>
          </a:prstGeom>
          <a:solidFill>
            <a:srgbClr val="2B4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owolny kształt 6">
            <a:extLst>
              <a:ext uri="{FF2B5EF4-FFF2-40B4-BE49-F238E27FC236}">
                <a16:creationId xmlns:a16="http://schemas.microsoft.com/office/drawing/2014/main" id="{47385E48-9A68-B092-B45A-71ACAF69F40B}"/>
              </a:ext>
            </a:extLst>
          </p:cNvPr>
          <p:cNvSpPr/>
          <p:nvPr/>
        </p:nvSpPr>
        <p:spPr>
          <a:xfrm>
            <a:off x="-22281" y="807256"/>
            <a:ext cx="1813928" cy="5194798"/>
          </a:xfrm>
          <a:custGeom>
            <a:avLst/>
            <a:gdLst>
              <a:gd name="connsiteX0" fmla="*/ 0 w 1813928"/>
              <a:gd name="connsiteY0" fmla="*/ 0 h 5194798"/>
              <a:gd name="connsiteX1" fmla="*/ 121807 w 1813928"/>
              <a:gd name="connsiteY1" fmla="*/ 44582 h 5194798"/>
              <a:gd name="connsiteX2" fmla="*/ 1813928 w 1813928"/>
              <a:gd name="connsiteY2" fmla="*/ 2597399 h 5194798"/>
              <a:gd name="connsiteX3" fmla="*/ 121807 w 1813928"/>
              <a:gd name="connsiteY3" fmla="*/ 5150216 h 5194798"/>
              <a:gd name="connsiteX4" fmla="*/ 0 w 1813928"/>
              <a:gd name="connsiteY4" fmla="*/ 5194798 h 5194798"/>
              <a:gd name="connsiteX5" fmla="*/ 0 w 1813928"/>
              <a:gd name="connsiteY5" fmla="*/ 0 h 519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928" h="5194798">
                <a:moveTo>
                  <a:pt x="0" y="0"/>
                </a:moveTo>
                <a:lnTo>
                  <a:pt x="121807" y="44582"/>
                </a:lnTo>
                <a:cubicBezTo>
                  <a:pt x="1116196" y="465173"/>
                  <a:pt x="1813928" y="1449804"/>
                  <a:pt x="1813928" y="2597399"/>
                </a:cubicBezTo>
                <a:cubicBezTo>
                  <a:pt x="1813928" y="3744994"/>
                  <a:pt x="1116196" y="4729626"/>
                  <a:pt x="121807" y="5150216"/>
                </a:cubicBezTo>
                <a:lnTo>
                  <a:pt x="0" y="5194798"/>
                </a:lnTo>
                <a:lnTo>
                  <a:pt x="0" y="0"/>
                </a:lnTo>
                <a:close/>
              </a:path>
            </a:pathLst>
          </a:custGeom>
          <a:solidFill>
            <a:srgbClr val="E30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0" name="Obraz 9" descr="Obraz zawierający osoba&#10;&#10;Opis wygenerowany automatycznie">
            <a:extLst>
              <a:ext uri="{FF2B5EF4-FFF2-40B4-BE49-F238E27FC236}">
                <a16:creationId xmlns:a16="http://schemas.microsoft.com/office/drawing/2014/main" id="{4B000048-8451-7A24-9B61-56BADE8BE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11" y="2290118"/>
            <a:ext cx="2108294" cy="341954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3AD6AF1-42D3-CE4B-FD7C-A548B1AE8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1430" y="3802685"/>
            <a:ext cx="5390164" cy="1878806"/>
          </a:xfrm>
        </p:spPr>
        <p:txBody>
          <a:bodyPr anchor="t">
            <a:noAutofit/>
          </a:bodyPr>
          <a:lstStyle/>
          <a:p>
            <a:pPr algn="l"/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FORMY ZAJĘĆ NAJBARDZIEJ INTERESUJĄCE UCZNIÓW</a:t>
            </a:r>
          </a:p>
        </p:txBody>
      </p:sp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8AC0F9B8-0F38-A315-93C5-3AD99C979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980" y="2925771"/>
            <a:ext cx="585542" cy="5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632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raz 58" descr="Obraz zawierający logo&#10;&#10;Opis wygenerowany automatycznie">
            <a:extLst>
              <a:ext uri="{FF2B5EF4-FFF2-40B4-BE49-F238E27FC236}">
                <a16:creationId xmlns:a16="http://schemas.microsoft.com/office/drawing/2014/main" id="{654D2C6D-54EF-BE4F-3D1F-9364D5FB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3102FFC9-E669-2C8F-084D-B8F112960882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5390164" cy="1878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FORMY ZAJĘĆ NAJBARDZIEJ INTERESUJĄCE UCZNIÓW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E3258476-EBFF-DDC2-21CD-01E1C31D2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916432"/>
              </p:ext>
            </p:extLst>
          </p:nvPr>
        </p:nvGraphicFramePr>
        <p:xfrm>
          <a:off x="695325" y="3414848"/>
          <a:ext cx="10764837" cy="312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D10230EB-CCB3-A18D-03E1-46B25E500D46}"/>
              </a:ext>
            </a:extLst>
          </p:cNvPr>
          <p:cNvSpPr txBox="1"/>
          <p:nvPr/>
        </p:nvSpPr>
        <p:spPr>
          <a:xfrm>
            <a:off x="695325" y="2451837"/>
            <a:ext cx="55392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PP Eiko Medium" pitchFamily="2" charset="-128"/>
                <a:ea typeface="PP Eiko Medium" pitchFamily="2" charset="-128"/>
              </a:rPr>
              <a:t>Wziąłbym w tym udział nawet jeśli miałbym poświęcić na to wyłącznie własny czas poza lekcją historii:</a:t>
            </a:r>
          </a:p>
        </p:txBody>
      </p:sp>
    </p:spTree>
    <p:extLst>
      <p:ext uri="{BB962C8B-B14F-4D97-AF65-F5344CB8AC3E}">
        <p14:creationId xmlns:p14="http://schemas.microsoft.com/office/powerpoint/2010/main" val="163227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7411661-D514-5C92-85BC-0ACB5AFE907E}"/>
              </a:ext>
            </a:extLst>
          </p:cNvPr>
          <p:cNvCxnSpPr>
            <a:cxnSpLocks/>
          </p:cNvCxnSpPr>
          <p:nvPr/>
        </p:nvCxnSpPr>
        <p:spPr>
          <a:xfrm>
            <a:off x="-22281" y="5711507"/>
            <a:ext cx="61182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olny kształt 12">
            <a:extLst>
              <a:ext uri="{FF2B5EF4-FFF2-40B4-BE49-F238E27FC236}">
                <a16:creationId xmlns:a16="http://schemas.microsoft.com/office/drawing/2014/main" id="{7828A538-125F-3B86-3D77-682AAC5328F3}"/>
              </a:ext>
            </a:extLst>
          </p:cNvPr>
          <p:cNvSpPr/>
          <p:nvPr/>
        </p:nvSpPr>
        <p:spPr>
          <a:xfrm>
            <a:off x="-22281" y="807256"/>
            <a:ext cx="1813928" cy="5194798"/>
          </a:xfrm>
          <a:custGeom>
            <a:avLst/>
            <a:gdLst>
              <a:gd name="connsiteX0" fmla="*/ 0 w 1813928"/>
              <a:gd name="connsiteY0" fmla="*/ 0 h 5194798"/>
              <a:gd name="connsiteX1" fmla="*/ 121807 w 1813928"/>
              <a:gd name="connsiteY1" fmla="*/ 44582 h 5194798"/>
              <a:gd name="connsiteX2" fmla="*/ 1813928 w 1813928"/>
              <a:gd name="connsiteY2" fmla="*/ 2597399 h 5194798"/>
              <a:gd name="connsiteX3" fmla="*/ 121807 w 1813928"/>
              <a:gd name="connsiteY3" fmla="*/ 5150216 h 5194798"/>
              <a:gd name="connsiteX4" fmla="*/ 0 w 1813928"/>
              <a:gd name="connsiteY4" fmla="*/ 5194798 h 5194798"/>
              <a:gd name="connsiteX5" fmla="*/ 0 w 1813928"/>
              <a:gd name="connsiteY5" fmla="*/ 0 h 519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928" h="5194798">
                <a:moveTo>
                  <a:pt x="0" y="0"/>
                </a:moveTo>
                <a:lnTo>
                  <a:pt x="121807" y="44582"/>
                </a:lnTo>
                <a:cubicBezTo>
                  <a:pt x="1116196" y="465173"/>
                  <a:pt x="1813928" y="1449804"/>
                  <a:pt x="1813928" y="2597399"/>
                </a:cubicBezTo>
                <a:cubicBezTo>
                  <a:pt x="1813928" y="3744994"/>
                  <a:pt x="1116196" y="4729626"/>
                  <a:pt x="121807" y="5150216"/>
                </a:cubicBezTo>
                <a:lnTo>
                  <a:pt x="0" y="5194798"/>
                </a:lnTo>
                <a:lnTo>
                  <a:pt x="0" y="0"/>
                </a:lnTo>
                <a:close/>
              </a:path>
            </a:pathLst>
          </a:custGeom>
          <a:solidFill>
            <a:srgbClr val="E30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5565275B-8A85-5A2F-B3E7-26721E32543B}"/>
              </a:ext>
            </a:extLst>
          </p:cNvPr>
          <p:cNvSpPr/>
          <p:nvPr/>
        </p:nvSpPr>
        <p:spPr>
          <a:xfrm>
            <a:off x="4250531" y="3705442"/>
            <a:ext cx="1438502" cy="1438502"/>
          </a:xfrm>
          <a:prstGeom prst="ellipse">
            <a:avLst/>
          </a:prstGeom>
          <a:solidFill>
            <a:srgbClr val="DFB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osoba, pozowanie&#10;&#10;Opis wygenerowany automatycznie">
            <a:extLst>
              <a:ext uri="{FF2B5EF4-FFF2-40B4-BE49-F238E27FC236}">
                <a16:creationId xmlns:a16="http://schemas.microsoft.com/office/drawing/2014/main" id="{AB57F1C0-D519-A326-3CFF-0272AB32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320" y="3220777"/>
            <a:ext cx="1927845" cy="248889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9110960E-D3A0-7ABC-DC01-3E9FDA176ADA}"/>
              </a:ext>
            </a:extLst>
          </p:cNvPr>
          <p:cNvSpPr/>
          <p:nvPr/>
        </p:nvSpPr>
        <p:spPr>
          <a:xfrm>
            <a:off x="1556878" y="3455830"/>
            <a:ext cx="2253838" cy="2253838"/>
          </a:xfrm>
          <a:prstGeom prst="ellipse">
            <a:avLst/>
          </a:prstGeom>
          <a:solidFill>
            <a:srgbClr val="2B4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osoba&#10;&#10;Opis wygenerowany automatycznie">
            <a:extLst>
              <a:ext uri="{FF2B5EF4-FFF2-40B4-BE49-F238E27FC236}">
                <a16:creationId xmlns:a16="http://schemas.microsoft.com/office/drawing/2014/main" id="{4B000048-8451-7A24-9B61-56BADE8BE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11" y="2290118"/>
            <a:ext cx="2108294" cy="341954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3AD6AF1-42D3-CE4B-FD7C-A548B1AE8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1430" y="3802685"/>
            <a:ext cx="5390164" cy="1878806"/>
          </a:xfrm>
        </p:spPr>
        <p:txBody>
          <a:bodyPr anchor="t">
            <a:noAutofit/>
          </a:bodyPr>
          <a:lstStyle/>
          <a:p>
            <a:pPr algn="l"/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Czy jesteś patriotą?</a:t>
            </a:r>
          </a:p>
        </p:txBody>
      </p:sp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8AC0F9B8-0F38-A315-93C5-3AD99C979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980" y="2925771"/>
            <a:ext cx="585542" cy="5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18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raz 58" descr="Obraz zawierający logo&#10;&#10;Opis wygenerowany automatycznie">
            <a:extLst>
              <a:ext uri="{FF2B5EF4-FFF2-40B4-BE49-F238E27FC236}">
                <a16:creationId xmlns:a16="http://schemas.microsoft.com/office/drawing/2014/main" id="{654D2C6D-54EF-BE4F-3D1F-9364D5FB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3102FFC9-E669-2C8F-084D-B8F112960882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5390164" cy="1878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Czy jesteś patriotą?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62302B6E-4040-34C5-B96F-FD177F133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1112859"/>
              </p:ext>
            </p:extLst>
          </p:nvPr>
        </p:nvGraphicFramePr>
        <p:xfrm>
          <a:off x="695326" y="2708275"/>
          <a:ext cx="10790838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943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El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>
            <a:extLst>
              <a:ext uri="{FF2B5EF4-FFF2-40B4-BE49-F238E27FC236}">
                <a16:creationId xmlns:a16="http://schemas.microsoft.com/office/drawing/2014/main" id="{7828A538-125F-3B86-3D77-682AAC5328F3}"/>
              </a:ext>
            </a:extLst>
          </p:cNvPr>
          <p:cNvSpPr/>
          <p:nvPr/>
        </p:nvSpPr>
        <p:spPr>
          <a:xfrm>
            <a:off x="-55753" y="-5269380"/>
            <a:ext cx="1813928" cy="5194798"/>
          </a:xfrm>
          <a:custGeom>
            <a:avLst/>
            <a:gdLst>
              <a:gd name="connsiteX0" fmla="*/ 0 w 1813928"/>
              <a:gd name="connsiteY0" fmla="*/ 0 h 5194798"/>
              <a:gd name="connsiteX1" fmla="*/ 121807 w 1813928"/>
              <a:gd name="connsiteY1" fmla="*/ 44582 h 5194798"/>
              <a:gd name="connsiteX2" fmla="*/ 1813928 w 1813928"/>
              <a:gd name="connsiteY2" fmla="*/ 2597399 h 5194798"/>
              <a:gd name="connsiteX3" fmla="*/ 121807 w 1813928"/>
              <a:gd name="connsiteY3" fmla="*/ 5150216 h 5194798"/>
              <a:gd name="connsiteX4" fmla="*/ 0 w 1813928"/>
              <a:gd name="connsiteY4" fmla="*/ 5194798 h 5194798"/>
              <a:gd name="connsiteX5" fmla="*/ 0 w 1813928"/>
              <a:gd name="connsiteY5" fmla="*/ 0 h 519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928" h="5194798">
                <a:moveTo>
                  <a:pt x="0" y="0"/>
                </a:moveTo>
                <a:lnTo>
                  <a:pt x="121807" y="44582"/>
                </a:lnTo>
                <a:cubicBezTo>
                  <a:pt x="1116196" y="465173"/>
                  <a:pt x="1813928" y="1449804"/>
                  <a:pt x="1813928" y="2597399"/>
                </a:cubicBezTo>
                <a:cubicBezTo>
                  <a:pt x="1813928" y="3744994"/>
                  <a:pt x="1116196" y="4729626"/>
                  <a:pt x="121807" y="5150216"/>
                </a:cubicBezTo>
                <a:lnTo>
                  <a:pt x="0" y="5194798"/>
                </a:lnTo>
                <a:lnTo>
                  <a:pt x="0" y="0"/>
                </a:lnTo>
                <a:close/>
              </a:path>
            </a:pathLst>
          </a:custGeom>
          <a:solidFill>
            <a:srgbClr val="E30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5565275B-8A85-5A2F-B3E7-26721E32543B}"/>
              </a:ext>
            </a:extLst>
          </p:cNvPr>
          <p:cNvSpPr/>
          <p:nvPr/>
        </p:nvSpPr>
        <p:spPr>
          <a:xfrm>
            <a:off x="4607914" y="-1794405"/>
            <a:ext cx="1438502" cy="1438502"/>
          </a:xfrm>
          <a:prstGeom prst="ellipse">
            <a:avLst/>
          </a:prstGeom>
          <a:solidFill>
            <a:srgbClr val="DFB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osoba, pozowanie&#10;&#10;Opis wygenerowany automatycznie">
            <a:extLst>
              <a:ext uri="{FF2B5EF4-FFF2-40B4-BE49-F238E27FC236}">
                <a16:creationId xmlns:a16="http://schemas.microsoft.com/office/drawing/2014/main" id="{AB57F1C0-D519-A326-3CFF-0272AB32CF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3399320" y="3220777"/>
            <a:ext cx="1927845" cy="248889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9110960E-D3A0-7ABC-DC01-3E9FDA176ADA}"/>
              </a:ext>
            </a:extLst>
          </p:cNvPr>
          <p:cNvSpPr/>
          <p:nvPr/>
        </p:nvSpPr>
        <p:spPr>
          <a:xfrm>
            <a:off x="1832586" y="-2433982"/>
            <a:ext cx="2253838" cy="2253838"/>
          </a:xfrm>
          <a:prstGeom prst="ellipse">
            <a:avLst/>
          </a:prstGeom>
          <a:solidFill>
            <a:srgbClr val="2B4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osoba&#10;&#10;Opis wygenerowany automatycznie">
            <a:extLst>
              <a:ext uri="{FF2B5EF4-FFF2-40B4-BE49-F238E27FC236}">
                <a16:creationId xmlns:a16="http://schemas.microsoft.com/office/drawing/2014/main" id="{4B000048-8451-7A24-9B61-56BADE8BED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851211" y="2290118"/>
            <a:ext cx="2108294" cy="3419549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7411661-D514-5C92-85BC-0ACB5AFE907E}"/>
              </a:ext>
            </a:extLst>
          </p:cNvPr>
          <p:cNvCxnSpPr/>
          <p:nvPr/>
        </p:nvCxnSpPr>
        <p:spPr>
          <a:xfrm>
            <a:off x="-5671069" y="5711507"/>
            <a:ext cx="55410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E3AD6AF1-42D3-CE4B-FD7C-A548B1AE8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1430" y="3802685"/>
            <a:ext cx="5390164" cy="1878806"/>
          </a:xfrm>
        </p:spPr>
        <p:txBody>
          <a:bodyPr anchor="t">
            <a:noAutofit/>
          </a:bodyPr>
          <a:lstStyle/>
          <a:p>
            <a:pPr algn="l"/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WYDARZENIA 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I POSTACI Z HISTORII BUDZĄCE CIEKAWOŚĆ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endParaRPr lang="pl-PL" sz="3200" dirty="0">
              <a:solidFill>
                <a:srgbClr val="262626"/>
              </a:solidFill>
              <a:latin typeface="PP Eiko Medium" pitchFamily="2" charset="-128"/>
              <a:ea typeface="PP Eiko Medium" pitchFamily="2" charset="-128"/>
            </a:endParaRPr>
          </a:p>
        </p:txBody>
      </p:sp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8AC0F9B8-0F38-A315-93C5-3AD99C979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980" y="2925771"/>
            <a:ext cx="585542" cy="5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034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>
            <a:extLst>
              <a:ext uri="{FF2B5EF4-FFF2-40B4-BE49-F238E27FC236}">
                <a16:creationId xmlns:a16="http://schemas.microsoft.com/office/drawing/2014/main" id="{7828A538-125F-3B86-3D77-682AAC5328F3}"/>
              </a:ext>
            </a:extLst>
          </p:cNvPr>
          <p:cNvSpPr/>
          <p:nvPr/>
        </p:nvSpPr>
        <p:spPr>
          <a:xfrm>
            <a:off x="-22281" y="807256"/>
            <a:ext cx="1813928" cy="5194798"/>
          </a:xfrm>
          <a:custGeom>
            <a:avLst/>
            <a:gdLst>
              <a:gd name="connsiteX0" fmla="*/ 0 w 1813928"/>
              <a:gd name="connsiteY0" fmla="*/ 0 h 5194798"/>
              <a:gd name="connsiteX1" fmla="*/ 121807 w 1813928"/>
              <a:gd name="connsiteY1" fmla="*/ 44582 h 5194798"/>
              <a:gd name="connsiteX2" fmla="*/ 1813928 w 1813928"/>
              <a:gd name="connsiteY2" fmla="*/ 2597399 h 5194798"/>
              <a:gd name="connsiteX3" fmla="*/ 121807 w 1813928"/>
              <a:gd name="connsiteY3" fmla="*/ 5150216 h 5194798"/>
              <a:gd name="connsiteX4" fmla="*/ 0 w 1813928"/>
              <a:gd name="connsiteY4" fmla="*/ 5194798 h 5194798"/>
              <a:gd name="connsiteX5" fmla="*/ 0 w 1813928"/>
              <a:gd name="connsiteY5" fmla="*/ 0 h 519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928" h="5194798">
                <a:moveTo>
                  <a:pt x="0" y="0"/>
                </a:moveTo>
                <a:lnTo>
                  <a:pt x="121807" y="44582"/>
                </a:lnTo>
                <a:cubicBezTo>
                  <a:pt x="1116196" y="465173"/>
                  <a:pt x="1813928" y="1449804"/>
                  <a:pt x="1813928" y="2597399"/>
                </a:cubicBezTo>
                <a:cubicBezTo>
                  <a:pt x="1813928" y="3744994"/>
                  <a:pt x="1116196" y="4729626"/>
                  <a:pt x="121807" y="5150216"/>
                </a:cubicBezTo>
                <a:lnTo>
                  <a:pt x="0" y="5194798"/>
                </a:lnTo>
                <a:lnTo>
                  <a:pt x="0" y="0"/>
                </a:lnTo>
                <a:close/>
              </a:path>
            </a:pathLst>
          </a:custGeom>
          <a:solidFill>
            <a:srgbClr val="E30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5565275B-8A85-5A2F-B3E7-26721E32543B}"/>
              </a:ext>
            </a:extLst>
          </p:cNvPr>
          <p:cNvSpPr/>
          <p:nvPr/>
        </p:nvSpPr>
        <p:spPr>
          <a:xfrm>
            <a:off x="4250531" y="3705442"/>
            <a:ext cx="1438502" cy="1438502"/>
          </a:xfrm>
          <a:prstGeom prst="ellipse">
            <a:avLst/>
          </a:prstGeom>
          <a:solidFill>
            <a:srgbClr val="DFB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osoba, pozowanie&#10;&#10;Opis wygenerowany automatycznie">
            <a:extLst>
              <a:ext uri="{FF2B5EF4-FFF2-40B4-BE49-F238E27FC236}">
                <a16:creationId xmlns:a16="http://schemas.microsoft.com/office/drawing/2014/main" id="{AB57F1C0-D519-A326-3CFF-0272AB32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320" y="3220777"/>
            <a:ext cx="1927845" cy="248889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9110960E-D3A0-7ABC-DC01-3E9FDA176ADA}"/>
              </a:ext>
            </a:extLst>
          </p:cNvPr>
          <p:cNvSpPr/>
          <p:nvPr/>
        </p:nvSpPr>
        <p:spPr>
          <a:xfrm>
            <a:off x="1556878" y="3455830"/>
            <a:ext cx="2253838" cy="2253838"/>
          </a:xfrm>
          <a:prstGeom prst="ellipse">
            <a:avLst/>
          </a:prstGeom>
          <a:solidFill>
            <a:srgbClr val="2B4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osoba&#10;&#10;Opis wygenerowany automatycznie">
            <a:extLst>
              <a:ext uri="{FF2B5EF4-FFF2-40B4-BE49-F238E27FC236}">
                <a16:creationId xmlns:a16="http://schemas.microsoft.com/office/drawing/2014/main" id="{4B000048-8451-7A24-9B61-56BADE8BE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11" y="2290118"/>
            <a:ext cx="2108294" cy="3419549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7411661-D514-5C92-85BC-0ACB5AFE907E}"/>
              </a:ext>
            </a:extLst>
          </p:cNvPr>
          <p:cNvCxnSpPr/>
          <p:nvPr/>
        </p:nvCxnSpPr>
        <p:spPr>
          <a:xfrm>
            <a:off x="554919" y="5711507"/>
            <a:ext cx="55410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E3AD6AF1-42D3-CE4B-FD7C-A548B1AE8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1430" y="3802685"/>
            <a:ext cx="5390164" cy="1878806"/>
          </a:xfrm>
        </p:spPr>
        <p:txBody>
          <a:bodyPr anchor="t">
            <a:noAutofit/>
          </a:bodyPr>
          <a:lstStyle/>
          <a:p>
            <a:pPr algn="l"/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WYDARZENIA 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I POSTACI Z HISTORII BUDZĄCE CIEKAWOŚĆ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endParaRPr lang="pl-PL" sz="3200" dirty="0">
              <a:solidFill>
                <a:srgbClr val="262626"/>
              </a:solidFill>
              <a:latin typeface="PP Eiko Medium" pitchFamily="2" charset="-128"/>
              <a:ea typeface="PP Eiko Medium" pitchFamily="2" charset="-128"/>
            </a:endParaRPr>
          </a:p>
        </p:txBody>
      </p:sp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8AC0F9B8-0F38-A315-93C5-3AD99C979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980" y="2925771"/>
            <a:ext cx="585542" cy="5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784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raz 58" descr="Obraz zawierający logo&#10;&#10;Opis wygenerowany automatycznie">
            <a:extLst>
              <a:ext uri="{FF2B5EF4-FFF2-40B4-BE49-F238E27FC236}">
                <a16:creationId xmlns:a16="http://schemas.microsoft.com/office/drawing/2014/main" id="{654D2C6D-54EF-BE4F-3D1F-9364D5FB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3102FFC9-E669-2C8F-084D-B8F112960882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5390164" cy="1878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WYDARZENIA 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I POSTACI Z HISTORII BUDZĄCE CIEKAWOŚĆ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B0FCE1E4-B2E5-B894-073E-DC3EC192F5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216526"/>
              </p:ext>
            </p:extLst>
          </p:nvPr>
        </p:nvGraphicFramePr>
        <p:xfrm>
          <a:off x="12192000" y="2781299"/>
          <a:ext cx="4008438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9224C4D6-D4DD-9BE2-FA59-2283FAF4E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821401"/>
              </p:ext>
            </p:extLst>
          </p:nvPr>
        </p:nvGraphicFramePr>
        <p:xfrm>
          <a:off x="16202685" y="2781299"/>
          <a:ext cx="4008438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EAF2912-03C9-DEB2-EA2E-7C7814201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05429"/>
              </p:ext>
            </p:extLst>
          </p:nvPr>
        </p:nvGraphicFramePr>
        <p:xfrm>
          <a:off x="20210354" y="2781298"/>
          <a:ext cx="4008438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DFDE4199-64E5-8A69-B45B-A0DD9D643CA8}"/>
              </a:ext>
            </a:extLst>
          </p:cNvPr>
          <p:cNvSpPr txBox="1"/>
          <p:nvPr/>
        </p:nvSpPr>
        <p:spPr>
          <a:xfrm>
            <a:off x="18135795" y="2451837"/>
            <a:ext cx="184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Uczniowie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6A0161F-517C-35AB-7191-0BB78CDC7B25}"/>
              </a:ext>
            </a:extLst>
          </p:cNvPr>
          <p:cNvSpPr txBox="1"/>
          <p:nvPr/>
        </p:nvSpPr>
        <p:spPr>
          <a:xfrm>
            <a:off x="22143464" y="2442743"/>
            <a:ext cx="184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Nauczyciele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29A58F7-09EA-075A-45D7-F47C3039376E}"/>
              </a:ext>
            </a:extLst>
          </p:cNvPr>
          <p:cNvSpPr txBox="1"/>
          <p:nvPr/>
        </p:nvSpPr>
        <p:spPr>
          <a:xfrm>
            <a:off x="14128126" y="2451837"/>
            <a:ext cx="184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Dorośli</a:t>
            </a:r>
          </a:p>
        </p:txBody>
      </p:sp>
    </p:spTree>
    <p:extLst>
      <p:ext uri="{BB962C8B-B14F-4D97-AF65-F5344CB8AC3E}">
        <p14:creationId xmlns:p14="http://schemas.microsoft.com/office/powerpoint/2010/main" val="38509197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raz 58" descr="Obraz zawierający logo&#10;&#10;Opis wygenerowany automatycznie">
            <a:extLst>
              <a:ext uri="{FF2B5EF4-FFF2-40B4-BE49-F238E27FC236}">
                <a16:creationId xmlns:a16="http://schemas.microsoft.com/office/drawing/2014/main" id="{654D2C6D-54EF-BE4F-3D1F-9364D5FB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3102FFC9-E669-2C8F-084D-B8F112960882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5390164" cy="1878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WYDARZENIA 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I POSTACI Z HISTORII BUDZĄCE CIEKAWOŚĆ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B0FCE1E4-B2E5-B894-073E-DC3EC192F5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7579355"/>
              </p:ext>
            </p:extLst>
          </p:nvPr>
        </p:nvGraphicFramePr>
        <p:xfrm>
          <a:off x="2072312" y="2781299"/>
          <a:ext cx="4008438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9224C4D6-D4DD-9BE2-FA59-2283FAF4E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892742"/>
              </p:ext>
            </p:extLst>
          </p:nvPr>
        </p:nvGraphicFramePr>
        <p:xfrm>
          <a:off x="12060991" y="2781299"/>
          <a:ext cx="4008438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EAF2912-03C9-DEB2-EA2E-7C7814201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909681"/>
              </p:ext>
            </p:extLst>
          </p:nvPr>
        </p:nvGraphicFramePr>
        <p:xfrm>
          <a:off x="16068660" y="2781298"/>
          <a:ext cx="4008438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DFDE4199-64E5-8A69-B45B-A0DD9D643CA8}"/>
              </a:ext>
            </a:extLst>
          </p:cNvPr>
          <p:cNvSpPr txBox="1"/>
          <p:nvPr/>
        </p:nvSpPr>
        <p:spPr>
          <a:xfrm>
            <a:off x="13994101" y="2451837"/>
            <a:ext cx="184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Uczniowie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6A0161F-517C-35AB-7191-0BB78CDC7B25}"/>
              </a:ext>
            </a:extLst>
          </p:cNvPr>
          <p:cNvSpPr txBox="1"/>
          <p:nvPr/>
        </p:nvSpPr>
        <p:spPr>
          <a:xfrm>
            <a:off x="18001770" y="2442743"/>
            <a:ext cx="184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Nauczyciele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29A58F7-09EA-075A-45D7-F47C3039376E}"/>
              </a:ext>
            </a:extLst>
          </p:cNvPr>
          <p:cNvSpPr txBox="1"/>
          <p:nvPr/>
        </p:nvSpPr>
        <p:spPr>
          <a:xfrm>
            <a:off x="4008438" y="2451837"/>
            <a:ext cx="184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Dorośli</a:t>
            </a:r>
          </a:p>
        </p:txBody>
      </p:sp>
    </p:spTree>
    <p:extLst>
      <p:ext uri="{BB962C8B-B14F-4D97-AF65-F5344CB8AC3E}">
        <p14:creationId xmlns:p14="http://schemas.microsoft.com/office/powerpoint/2010/main" val="603833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raz 58" descr="Obraz zawierający logo&#10;&#10;Opis wygenerowany automatycznie">
            <a:extLst>
              <a:ext uri="{FF2B5EF4-FFF2-40B4-BE49-F238E27FC236}">
                <a16:creationId xmlns:a16="http://schemas.microsoft.com/office/drawing/2014/main" id="{654D2C6D-54EF-BE4F-3D1F-9364D5FB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3102FFC9-E669-2C8F-084D-B8F112960882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5390164" cy="1878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WYDARZENIA 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I POSTACI Z HISTORII BUDZĄCE CIEKAWOŚĆ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B0FCE1E4-B2E5-B894-073E-DC3EC192F5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417569"/>
              </p:ext>
            </p:extLst>
          </p:nvPr>
        </p:nvGraphicFramePr>
        <p:xfrm>
          <a:off x="-4428044" y="2781299"/>
          <a:ext cx="4008438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9224C4D6-D4DD-9BE2-FA59-2283FAF4E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3884339"/>
              </p:ext>
            </p:extLst>
          </p:nvPr>
        </p:nvGraphicFramePr>
        <p:xfrm>
          <a:off x="2061881" y="2781299"/>
          <a:ext cx="4008438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EAF2912-03C9-DEB2-EA2E-7C7814201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721903"/>
              </p:ext>
            </p:extLst>
          </p:nvPr>
        </p:nvGraphicFramePr>
        <p:xfrm>
          <a:off x="12240986" y="2781298"/>
          <a:ext cx="4008438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DFDE4199-64E5-8A69-B45B-A0DD9D643CA8}"/>
              </a:ext>
            </a:extLst>
          </p:cNvPr>
          <p:cNvSpPr txBox="1"/>
          <p:nvPr/>
        </p:nvSpPr>
        <p:spPr>
          <a:xfrm>
            <a:off x="3994991" y="2451837"/>
            <a:ext cx="184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Uczniowie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6A0161F-517C-35AB-7191-0BB78CDC7B25}"/>
              </a:ext>
            </a:extLst>
          </p:cNvPr>
          <p:cNvSpPr txBox="1"/>
          <p:nvPr/>
        </p:nvSpPr>
        <p:spPr>
          <a:xfrm>
            <a:off x="18001770" y="2442743"/>
            <a:ext cx="184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Nauczyciele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29A58F7-09EA-075A-45D7-F47C3039376E}"/>
              </a:ext>
            </a:extLst>
          </p:cNvPr>
          <p:cNvSpPr txBox="1"/>
          <p:nvPr/>
        </p:nvSpPr>
        <p:spPr>
          <a:xfrm>
            <a:off x="-2491918" y="2451837"/>
            <a:ext cx="184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Dorośli</a:t>
            </a:r>
          </a:p>
        </p:txBody>
      </p:sp>
    </p:spTree>
    <p:extLst>
      <p:ext uri="{BB962C8B-B14F-4D97-AF65-F5344CB8AC3E}">
        <p14:creationId xmlns:p14="http://schemas.microsoft.com/office/powerpoint/2010/main" val="36497573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raz 58" descr="Obraz zawierający logo&#10;&#10;Opis wygenerowany automatycznie">
            <a:extLst>
              <a:ext uri="{FF2B5EF4-FFF2-40B4-BE49-F238E27FC236}">
                <a16:creationId xmlns:a16="http://schemas.microsoft.com/office/drawing/2014/main" id="{654D2C6D-54EF-BE4F-3D1F-9364D5FB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3102FFC9-E669-2C8F-084D-B8F112960882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5390164" cy="1878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WYDARZENIA 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I POSTACI Z HISTORII BUDZĄCE CIEKAWOŚĆ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B0FCE1E4-B2E5-B894-073E-DC3EC192F5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2955712"/>
              </p:ext>
            </p:extLst>
          </p:nvPr>
        </p:nvGraphicFramePr>
        <p:xfrm>
          <a:off x="-8436482" y="2781299"/>
          <a:ext cx="4008438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9224C4D6-D4DD-9BE2-FA59-2283FAF4E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967958"/>
              </p:ext>
            </p:extLst>
          </p:nvPr>
        </p:nvGraphicFramePr>
        <p:xfrm>
          <a:off x="-4008438" y="2781299"/>
          <a:ext cx="4008438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EAF2912-03C9-DEB2-EA2E-7C7814201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325239"/>
              </p:ext>
            </p:extLst>
          </p:nvPr>
        </p:nvGraphicFramePr>
        <p:xfrm>
          <a:off x="2075328" y="2781298"/>
          <a:ext cx="4008438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DFDE4199-64E5-8A69-B45B-A0DD9D643CA8}"/>
              </a:ext>
            </a:extLst>
          </p:cNvPr>
          <p:cNvSpPr txBox="1"/>
          <p:nvPr/>
        </p:nvSpPr>
        <p:spPr>
          <a:xfrm>
            <a:off x="-2075328" y="2451837"/>
            <a:ext cx="184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Uczniowie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6A0161F-517C-35AB-7191-0BB78CDC7B25}"/>
              </a:ext>
            </a:extLst>
          </p:cNvPr>
          <p:cNvSpPr txBox="1"/>
          <p:nvPr/>
        </p:nvSpPr>
        <p:spPr>
          <a:xfrm>
            <a:off x="4008438" y="2442743"/>
            <a:ext cx="184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Nauczyciele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29A58F7-09EA-075A-45D7-F47C3039376E}"/>
              </a:ext>
            </a:extLst>
          </p:cNvPr>
          <p:cNvSpPr txBox="1"/>
          <p:nvPr/>
        </p:nvSpPr>
        <p:spPr>
          <a:xfrm>
            <a:off x="-6500356" y="2451837"/>
            <a:ext cx="184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Dorośli</a:t>
            </a:r>
          </a:p>
        </p:txBody>
      </p:sp>
    </p:spTree>
    <p:extLst>
      <p:ext uri="{BB962C8B-B14F-4D97-AF65-F5344CB8AC3E}">
        <p14:creationId xmlns:p14="http://schemas.microsoft.com/office/powerpoint/2010/main" val="1653751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682ED846-6368-ED76-6566-2466F66CDAA1}"/>
              </a:ext>
            </a:extLst>
          </p:cNvPr>
          <p:cNvSpPr txBox="1"/>
          <p:nvPr/>
        </p:nvSpPr>
        <p:spPr>
          <a:xfrm>
            <a:off x="1017373" y="3708858"/>
            <a:ext cx="1774606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POSTAWA REFLEKSYJNO-POZNAWCZA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B6190BA-7C30-990B-92D6-6A4476653F9A}"/>
              </a:ext>
            </a:extLst>
          </p:cNvPr>
          <p:cNvSpPr txBox="1"/>
          <p:nvPr/>
        </p:nvSpPr>
        <p:spPr>
          <a:xfrm>
            <a:off x="1019282" y="4830870"/>
            <a:ext cx="21600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oznaczająca otwartość na poznawanie historii i refleksję nad nią w kontekście współczesnych wydarzeń. </a:t>
            </a:r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386FF664-B066-96C3-B169-D58135881909}"/>
              </a:ext>
            </a:extLst>
          </p:cNvPr>
          <p:cNvCxnSpPr>
            <a:cxnSpLocks/>
          </p:cNvCxnSpPr>
          <p:nvPr/>
        </p:nvCxnSpPr>
        <p:spPr>
          <a:xfrm>
            <a:off x="1098283" y="4685362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45E90D43-3E63-57B4-9594-157E0B000426}"/>
              </a:ext>
            </a:extLst>
          </p:cNvPr>
          <p:cNvSpPr txBox="1"/>
          <p:nvPr/>
        </p:nvSpPr>
        <p:spPr>
          <a:xfrm>
            <a:off x="3627442" y="3955080"/>
            <a:ext cx="1774606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POSTAWA POZNAWCZA 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2117882C-C7B1-2CF0-6F18-131C829778F8}"/>
              </a:ext>
            </a:extLst>
          </p:cNvPr>
          <p:cNvSpPr txBox="1"/>
          <p:nvPr/>
        </p:nvSpPr>
        <p:spPr>
          <a:xfrm>
            <a:off x="3629351" y="4830870"/>
            <a:ext cx="21600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zainteresowanie wybranymi aspektami historii, bez wyraźnej tendencji czynienia z niej przedmiotu refleksji.</a:t>
            </a:r>
          </a:p>
        </p:txBody>
      </p: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4E97D993-295A-DE0A-7822-679A49EFCB07}"/>
              </a:ext>
            </a:extLst>
          </p:cNvPr>
          <p:cNvCxnSpPr>
            <a:cxnSpLocks/>
          </p:cNvCxnSpPr>
          <p:nvPr/>
        </p:nvCxnSpPr>
        <p:spPr>
          <a:xfrm>
            <a:off x="3708352" y="4685362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A09E84D7-1C50-BB43-CE80-7B6DFACB19A8}"/>
              </a:ext>
            </a:extLst>
          </p:cNvPr>
          <p:cNvSpPr txBox="1"/>
          <p:nvPr/>
        </p:nvSpPr>
        <p:spPr>
          <a:xfrm>
            <a:off x="6237511" y="3955079"/>
            <a:ext cx="2160048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POSTAWA KONTESTACYJNA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23AC4269-B86F-59A2-2516-5277A254BBBC}"/>
              </a:ext>
            </a:extLst>
          </p:cNvPr>
          <p:cNvSpPr txBox="1"/>
          <p:nvPr/>
        </p:nvSpPr>
        <p:spPr>
          <a:xfrm>
            <a:off x="6239420" y="4830870"/>
            <a:ext cx="2160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negująca sens obecności historii w życiu człowieka. </a:t>
            </a:r>
          </a:p>
        </p:txBody>
      </p: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128B18BD-89E0-A0A7-1687-90A42ED92D6F}"/>
              </a:ext>
            </a:extLst>
          </p:cNvPr>
          <p:cNvCxnSpPr>
            <a:cxnSpLocks/>
          </p:cNvCxnSpPr>
          <p:nvPr/>
        </p:nvCxnSpPr>
        <p:spPr>
          <a:xfrm>
            <a:off x="6318421" y="4685362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322A5B1D-8A47-8E63-1B74-97BCF31AD67E}"/>
              </a:ext>
            </a:extLst>
          </p:cNvPr>
          <p:cNvSpPr txBox="1"/>
          <p:nvPr/>
        </p:nvSpPr>
        <p:spPr>
          <a:xfrm>
            <a:off x="8847579" y="3955078"/>
            <a:ext cx="2160047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l-PL" sz="16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POSTAWA AMBIWALENTNA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61FAEFA3-75BB-8427-8ACB-D93AB378BCBF}"/>
              </a:ext>
            </a:extLst>
          </p:cNvPr>
          <p:cNvSpPr txBox="1"/>
          <p:nvPr/>
        </p:nvSpPr>
        <p:spPr>
          <a:xfrm>
            <a:off x="8849489" y="4830870"/>
            <a:ext cx="21600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w niej niechęci do poznawania historii </a:t>
            </a:r>
            <a:b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czynienia z niej przedmiotu refleksji w kontekście współczesności – brak też otwartości na historię </a:t>
            </a:r>
            <a:b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refleksji nad nią.</a:t>
            </a:r>
          </a:p>
        </p:txBody>
      </p:sp>
      <p:cxnSp>
        <p:nvCxnSpPr>
          <p:cNvPr id="57" name="Łącznik prosty 56">
            <a:extLst>
              <a:ext uri="{FF2B5EF4-FFF2-40B4-BE49-F238E27FC236}">
                <a16:creationId xmlns:a16="http://schemas.microsoft.com/office/drawing/2014/main" id="{7D5C6DED-F0C7-11B8-F393-CDA622C248A9}"/>
              </a:ext>
            </a:extLst>
          </p:cNvPr>
          <p:cNvCxnSpPr>
            <a:cxnSpLocks/>
          </p:cNvCxnSpPr>
          <p:nvPr/>
        </p:nvCxnSpPr>
        <p:spPr>
          <a:xfrm>
            <a:off x="8928490" y="4685362"/>
            <a:ext cx="1397876" cy="0"/>
          </a:xfrm>
          <a:prstGeom prst="line">
            <a:avLst/>
          </a:prstGeom>
          <a:ln w="19050">
            <a:solidFill>
              <a:srgbClr val="BE81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Obraz 58" descr="Obraz zawierający logo&#10;&#10;Opis wygenerowany automatycznie">
            <a:extLst>
              <a:ext uri="{FF2B5EF4-FFF2-40B4-BE49-F238E27FC236}">
                <a16:creationId xmlns:a16="http://schemas.microsoft.com/office/drawing/2014/main" id="{654D2C6D-54EF-BE4F-3D1F-9364D5FB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3102FFC9-E669-2C8F-084D-B8F112960882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5390164" cy="1878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DOMINUJĄCE 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POSTAWY 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WOBEC HISTORII</a:t>
            </a:r>
          </a:p>
        </p:txBody>
      </p:sp>
    </p:spTree>
    <p:extLst>
      <p:ext uri="{BB962C8B-B14F-4D97-AF65-F5344CB8AC3E}">
        <p14:creationId xmlns:p14="http://schemas.microsoft.com/office/powerpoint/2010/main" val="1943632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43" grpId="0"/>
      <p:bldP spid="44" grpId="0"/>
      <p:bldP spid="51" grpId="0"/>
      <p:bldP spid="52" grpId="0"/>
      <p:bldP spid="55" grpId="0"/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raz 58" descr="Obraz zawierający logo&#10;&#10;Opis wygenerowany automatycznie">
            <a:extLst>
              <a:ext uri="{FF2B5EF4-FFF2-40B4-BE49-F238E27FC236}">
                <a16:creationId xmlns:a16="http://schemas.microsoft.com/office/drawing/2014/main" id="{654D2C6D-54EF-BE4F-3D1F-9364D5FB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3102FFC9-E669-2C8F-084D-B8F112960882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5390164" cy="18788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WYDARZENIA </a:t>
            </a:r>
            <a:b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32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I POSTACI Z HISTORII BUDZĄCE CIEKAWOŚĆ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B0FCE1E4-B2E5-B894-073E-DC3EC192F5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909302"/>
              </p:ext>
            </p:extLst>
          </p:nvPr>
        </p:nvGraphicFramePr>
        <p:xfrm>
          <a:off x="-80682" y="2781299"/>
          <a:ext cx="4008438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9224C4D6-D4DD-9BE2-FA59-2283FAF4E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813458"/>
              </p:ext>
            </p:extLst>
          </p:nvPr>
        </p:nvGraphicFramePr>
        <p:xfrm>
          <a:off x="3930003" y="2781299"/>
          <a:ext cx="4008438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EAF2912-03C9-DEB2-EA2E-7C7814201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798117"/>
              </p:ext>
            </p:extLst>
          </p:nvPr>
        </p:nvGraphicFramePr>
        <p:xfrm>
          <a:off x="7937672" y="2781298"/>
          <a:ext cx="4008438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DFDE4199-64E5-8A69-B45B-A0DD9D643CA8}"/>
              </a:ext>
            </a:extLst>
          </p:cNvPr>
          <p:cNvSpPr txBox="1"/>
          <p:nvPr/>
        </p:nvSpPr>
        <p:spPr>
          <a:xfrm>
            <a:off x="5863113" y="2451837"/>
            <a:ext cx="184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Uczniowie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6A0161F-517C-35AB-7191-0BB78CDC7B25}"/>
              </a:ext>
            </a:extLst>
          </p:cNvPr>
          <p:cNvSpPr txBox="1"/>
          <p:nvPr/>
        </p:nvSpPr>
        <p:spPr>
          <a:xfrm>
            <a:off x="9870782" y="2442743"/>
            <a:ext cx="184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Nauczyciele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29A58F7-09EA-075A-45D7-F47C3039376E}"/>
              </a:ext>
            </a:extLst>
          </p:cNvPr>
          <p:cNvSpPr txBox="1"/>
          <p:nvPr/>
        </p:nvSpPr>
        <p:spPr>
          <a:xfrm>
            <a:off x="1855444" y="2451837"/>
            <a:ext cx="184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P Eiko Medium" pitchFamily="2" charset="-128"/>
                <a:ea typeface="PP Eiko Medium" pitchFamily="2" charset="-128"/>
              </a:rPr>
              <a:t>Dorośli</a:t>
            </a:r>
          </a:p>
        </p:txBody>
      </p:sp>
    </p:spTree>
    <p:extLst>
      <p:ext uri="{BB962C8B-B14F-4D97-AF65-F5344CB8AC3E}">
        <p14:creationId xmlns:p14="http://schemas.microsoft.com/office/powerpoint/2010/main" val="36489524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>
            <a:extLst>
              <a:ext uri="{FF2B5EF4-FFF2-40B4-BE49-F238E27FC236}">
                <a16:creationId xmlns:a16="http://schemas.microsoft.com/office/drawing/2014/main" id="{7828A538-125F-3B86-3D77-682AAC5328F3}"/>
              </a:ext>
            </a:extLst>
          </p:cNvPr>
          <p:cNvSpPr/>
          <p:nvPr/>
        </p:nvSpPr>
        <p:spPr>
          <a:xfrm>
            <a:off x="-22281" y="807256"/>
            <a:ext cx="1813928" cy="5194798"/>
          </a:xfrm>
          <a:custGeom>
            <a:avLst/>
            <a:gdLst>
              <a:gd name="connsiteX0" fmla="*/ 0 w 1813928"/>
              <a:gd name="connsiteY0" fmla="*/ 0 h 5194798"/>
              <a:gd name="connsiteX1" fmla="*/ 121807 w 1813928"/>
              <a:gd name="connsiteY1" fmla="*/ 44582 h 5194798"/>
              <a:gd name="connsiteX2" fmla="*/ 1813928 w 1813928"/>
              <a:gd name="connsiteY2" fmla="*/ 2597399 h 5194798"/>
              <a:gd name="connsiteX3" fmla="*/ 121807 w 1813928"/>
              <a:gd name="connsiteY3" fmla="*/ 5150216 h 5194798"/>
              <a:gd name="connsiteX4" fmla="*/ 0 w 1813928"/>
              <a:gd name="connsiteY4" fmla="*/ 5194798 h 5194798"/>
              <a:gd name="connsiteX5" fmla="*/ 0 w 1813928"/>
              <a:gd name="connsiteY5" fmla="*/ 0 h 519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928" h="5194798">
                <a:moveTo>
                  <a:pt x="0" y="0"/>
                </a:moveTo>
                <a:lnTo>
                  <a:pt x="121807" y="44582"/>
                </a:lnTo>
                <a:cubicBezTo>
                  <a:pt x="1116196" y="465173"/>
                  <a:pt x="1813928" y="1449804"/>
                  <a:pt x="1813928" y="2597399"/>
                </a:cubicBezTo>
                <a:cubicBezTo>
                  <a:pt x="1813928" y="3744994"/>
                  <a:pt x="1116196" y="4729626"/>
                  <a:pt x="121807" y="5150216"/>
                </a:cubicBezTo>
                <a:lnTo>
                  <a:pt x="0" y="5194798"/>
                </a:lnTo>
                <a:lnTo>
                  <a:pt x="0" y="0"/>
                </a:lnTo>
                <a:close/>
              </a:path>
            </a:pathLst>
          </a:custGeom>
          <a:solidFill>
            <a:srgbClr val="E30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5565275B-8A85-5A2F-B3E7-26721E32543B}"/>
              </a:ext>
            </a:extLst>
          </p:cNvPr>
          <p:cNvSpPr/>
          <p:nvPr/>
        </p:nvSpPr>
        <p:spPr>
          <a:xfrm>
            <a:off x="4250531" y="3705442"/>
            <a:ext cx="1438502" cy="1438502"/>
          </a:xfrm>
          <a:prstGeom prst="ellipse">
            <a:avLst/>
          </a:prstGeom>
          <a:solidFill>
            <a:srgbClr val="DFB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osoba, pozowanie&#10;&#10;Opis wygenerowany automatycznie">
            <a:extLst>
              <a:ext uri="{FF2B5EF4-FFF2-40B4-BE49-F238E27FC236}">
                <a16:creationId xmlns:a16="http://schemas.microsoft.com/office/drawing/2014/main" id="{AB57F1C0-D519-A326-3CFF-0272AB32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320" y="3220777"/>
            <a:ext cx="1927845" cy="248889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9110960E-D3A0-7ABC-DC01-3E9FDA176ADA}"/>
              </a:ext>
            </a:extLst>
          </p:cNvPr>
          <p:cNvSpPr/>
          <p:nvPr/>
        </p:nvSpPr>
        <p:spPr>
          <a:xfrm>
            <a:off x="1556878" y="3455830"/>
            <a:ext cx="2253838" cy="2253838"/>
          </a:xfrm>
          <a:prstGeom prst="ellipse">
            <a:avLst/>
          </a:prstGeom>
          <a:solidFill>
            <a:srgbClr val="2B4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osoba&#10;&#10;Opis wygenerowany automatycznie">
            <a:extLst>
              <a:ext uri="{FF2B5EF4-FFF2-40B4-BE49-F238E27FC236}">
                <a16:creationId xmlns:a16="http://schemas.microsoft.com/office/drawing/2014/main" id="{4B000048-8451-7A24-9B61-56BADE8BE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11" y="2290118"/>
            <a:ext cx="2108294" cy="3419549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7411661-D514-5C92-85BC-0ACB5AFE907E}"/>
              </a:ext>
            </a:extLst>
          </p:cNvPr>
          <p:cNvCxnSpPr/>
          <p:nvPr/>
        </p:nvCxnSpPr>
        <p:spPr>
          <a:xfrm>
            <a:off x="554919" y="5711507"/>
            <a:ext cx="55410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E3AD6AF1-42D3-CE4B-FD7C-A548B1AE8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1430" y="3802685"/>
            <a:ext cx="5390164" cy="1878806"/>
          </a:xfrm>
        </p:spPr>
        <p:txBody>
          <a:bodyPr anchor="t">
            <a:noAutofit/>
          </a:bodyPr>
          <a:lstStyle/>
          <a:p>
            <a:pPr algn="l"/>
            <a:r>
              <a:rPr lang="pl-PL" sz="40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DZIĘKUJEMY </a:t>
            </a:r>
            <a:br>
              <a:rPr lang="pl-PL" sz="40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40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ZA UWAGĘ</a:t>
            </a:r>
          </a:p>
        </p:txBody>
      </p:sp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8AC0F9B8-0F38-A315-93C5-3AD99C979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980" y="2925771"/>
            <a:ext cx="585542" cy="5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2DA0FBE3-74F5-5295-54BC-9C15982B6837}"/>
              </a:ext>
            </a:extLst>
          </p:cNvPr>
          <p:cNvGrpSpPr/>
          <p:nvPr/>
        </p:nvGrpSpPr>
        <p:grpSpPr>
          <a:xfrm>
            <a:off x="12775324" y="3013451"/>
            <a:ext cx="3175766" cy="2635488"/>
            <a:chOff x="893381" y="3013451"/>
            <a:chExt cx="3175766" cy="2635488"/>
          </a:xfrm>
        </p:grpSpPr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id="{4F5E1B25-7469-6D8B-89E5-446236A8363C}"/>
                </a:ext>
              </a:extLst>
            </p:cNvPr>
            <p:cNvSpPr txBox="1"/>
            <p:nvPr/>
          </p:nvSpPr>
          <p:spPr>
            <a:xfrm>
              <a:off x="1440326" y="4130557"/>
              <a:ext cx="2081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PP Eiko Medium" pitchFamily="2" charset="-128"/>
                  <a:ea typeface="PP Eiko Medium" pitchFamily="2" charset="-128"/>
                </a:rPr>
                <a:t>Dorośli</a:t>
              </a:r>
            </a:p>
          </p:txBody>
        </p:sp>
        <p:graphicFrame>
          <p:nvGraphicFramePr>
            <p:cNvPr id="12" name="Wykres 11">
              <a:extLst>
                <a:ext uri="{FF2B5EF4-FFF2-40B4-BE49-F238E27FC236}">
                  <a16:creationId xmlns:a16="http://schemas.microsoft.com/office/drawing/2014/main" id="{4693C405-96CC-3A02-6D4D-C909F546FA3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51092962"/>
                </p:ext>
              </p:extLst>
            </p:nvPr>
          </p:nvGraphicFramePr>
          <p:xfrm>
            <a:off x="893381" y="3013451"/>
            <a:ext cx="3175766" cy="2635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4A09347F-AF5A-E65B-EB92-CE669DF3AE12}"/>
              </a:ext>
            </a:extLst>
          </p:cNvPr>
          <p:cNvGrpSpPr/>
          <p:nvPr/>
        </p:nvGrpSpPr>
        <p:grpSpPr>
          <a:xfrm>
            <a:off x="16315179" y="3013450"/>
            <a:ext cx="3175766" cy="2635488"/>
            <a:chOff x="4433236" y="3013450"/>
            <a:chExt cx="3175766" cy="2635488"/>
          </a:xfrm>
        </p:grpSpPr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60C9C56C-3978-AD6E-C740-4C68CD6E8393}"/>
                </a:ext>
              </a:extLst>
            </p:cNvPr>
            <p:cNvSpPr txBox="1"/>
            <p:nvPr/>
          </p:nvSpPr>
          <p:spPr>
            <a:xfrm>
              <a:off x="5119703" y="4130557"/>
              <a:ext cx="1802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PP Eiko Medium" pitchFamily="2" charset="-128"/>
                  <a:ea typeface="PP Eiko Medium" pitchFamily="2" charset="-128"/>
                </a:rPr>
                <a:t>Uczniowie</a:t>
              </a:r>
            </a:p>
          </p:txBody>
        </p:sp>
        <p:graphicFrame>
          <p:nvGraphicFramePr>
            <p:cNvPr id="13" name="Wykres 12">
              <a:extLst>
                <a:ext uri="{FF2B5EF4-FFF2-40B4-BE49-F238E27FC236}">
                  <a16:creationId xmlns:a16="http://schemas.microsoft.com/office/drawing/2014/main" id="{3337120A-BABF-A209-43D8-C0C22B1253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89674798"/>
                </p:ext>
              </p:extLst>
            </p:nvPr>
          </p:nvGraphicFramePr>
          <p:xfrm>
            <a:off x="4433236" y="3013450"/>
            <a:ext cx="3175766" cy="2635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447341D0-08CF-5EF3-E00E-2F9055EF17D8}"/>
              </a:ext>
            </a:extLst>
          </p:cNvPr>
          <p:cNvGrpSpPr/>
          <p:nvPr/>
        </p:nvGrpSpPr>
        <p:grpSpPr>
          <a:xfrm>
            <a:off x="19770569" y="3013450"/>
            <a:ext cx="3175766" cy="2635488"/>
            <a:chOff x="7888626" y="3013450"/>
            <a:chExt cx="3175766" cy="2635488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7B6FADA2-7B9A-E525-3167-B2D632D1539C}"/>
                </a:ext>
              </a:extLst>
            </p:cNvPr>
            <p:cNvSpPr txBox="1"/>
            <p:nvPr/>
          </p:nvSpPr>
          <p:spPr>
            <a:xfrm>
              <a:off x="8381215" y="4128641"/>
              <a:ext cx="2190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PP Eiko Medium" pitchFamily="2" charset="-128"/>
                  <a:ea typeface="PP Eiko Medium" pitchFamily="2" charset="-128"/>
                </a:rPr>
                <a:t>Nauczyciele</a:t>
              </a:r>
            </a:p>
          </p:txBody>
        </p:sp>
        <p:graphicFrame>
          <p:nvGraphicFramePr>
            <p:cNvPr id="14" name="Wykres 13">
              <a:extLst>
                <a:ext uri="{FF2B5EF4-FFF2-40B4-BE49-F238E27FC236}">
                  <a16:creationId xmlns:a16="http://schemas.microsoft.com/office/drawing/2014/main" id="{E0187CCB-F55A-182A-92CD-CDEA75696A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49710516"/>
                </p:ext>
              </p:extLst>
            </p:nvPr>
          </p:nvGraphicFramePr>
          <p:xfrm>
            <a:off x="7888626" y="3013450"/>
            <a:ext cx="3175766" cy="2635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097C6F9F-133E-E491-6938-E37B81302912}"/>
              </a:ext>
            </a:extLst>
          </p:cNvPr>
          <p:cNvGrpSpPr/>
          <p:nvPr/>
        </p:nvGrpSpPr>
        <p:grpSpPr>
          <a:xfrm>
            <a:off x="1312243" y="6045617"/>
            <a:ext cx="9567514" cy="307777"/>
            <a:chOff x="695325" y="6105191"/>
            <a:chExt cx="9567514" cy="307777"/>
          </a:xfrm>
        </p:grpSpPr>
        <p:grpSp>
          <p:nvGrpSpPr>
            <p:cNvPr id="30" name="Grupa 29">
              <a:extLst>
                <a:ext uri="{FF2B5EF4-FFF2-40B4-BE49-F238E27FC236}">
                  <a16:creationId xmlns:a16="http://schemas.microsoft.com/office/drawing/2014/main" id="{2D015EB3-0927-55C5-CC3D-FCE2A0D69DBD}"/>
                </a:ext>
              </a:extLst>
            </p:cNvPr>
            <p:cNvGrpSpPr/>
            <p:nvPr/>
          </p:nvGrpSpPr>
          <p:grpSpPr>
            <a:xfrm>
              <a:off x="3425022" y="6105191"/>
              <a:ext cx="1350828" cy="289124"/>
              <a:chOff x="6096000" y="1110140"/>
              <a:chExt cx="1350828" cy="289124"/>
            </a:xfrm>
          </p:grpSpPr>
          <p:sp>
            <p:nvSpPr>
              <p:cNvPr id="20" name="Owal 19">
                <a:extLst>
                  <a:ext uri="{FF2B5EF4-FFF2-40B4-BE49-F238E27FC236}">
                    <a16:creationId xmlns:a16="http://schemas.microsoft.com/office/drawing/2014/main" id="{B3799E59-D552-9E6D-A93F-CDEAAF4DE28B}"/>
                  </a:ext>
                </a:extLst>
              </p:cNvPr>
              <p:cNvSpPr/>
              <p:nvPr/>
            </p:nvSpPr>
            <p:spPr>
              <a:xfrm>
                <a:off x="6096000" y="1159571"/>
                <a:ext cx="239693" cy="239693"/>
              </a:xfrm>
              <a:prstGeom prst="ellipse">
                <a:avLst/>
              </a:prstGeom>
              <a:solidFill>
                <a:srgbClr val="568FD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30D5BDD9-5549-B5F9-6BD7-1B23F73E210F}"/>
                  </a:ext>
                </a:extLst>
              </p:cNvPr>
              <p:cNvSpPr txBox="1"/>
              <p:nvPr/>
            </p:nvSpPr>
            <p:spPr>
              <a:xfrm>
                <a:off x="6430821" y="1110140"/>
                <a:ext cx="101600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Poznawcza</a:t>
                </a:r>
              </a:p>
            </p:txBody>
          </p:sp>
        </p:grpSp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E3EFDD74-1B13-F2F5-9391-C46BA4857B98}"/>
                </a:ext>
              </a:extLst>
            </p:cNvPr>
            <p:cNvGrpSpPr/>
            <p:nvPr/>
          </p:nvGrpSpPr>
          <p:grpSpPr>
            <a:xfrm>
              <a:off x="5266844" y="6105191"/>
              <a:ext cx="1546007" cy="289124"/>
              <a:chOff x="6096000" y="1529580"/>
              <a:chExt cx="1546007" cy="289124"/>
            </a:xfrm>
          </p:grpSpPr>
          <p:sp>
            <p:nvSpPr>
              <p:cNvPr id="22" name="Owal 21">
                <a:extLst>
                  <a:ext uri="{FF2B5EF4-FFF2-40B4-BE49-F238E27FC236}">
                    <a16:creationId xmlns:a16="http://schemas.microsoft.com/office/drawing/2014/main" id="{44C6E035-4783-F249-5995-546150484B46}"/>
                  </a:ext>
                </a:extLst>
              </p:cNvPr>
              <p:cNvSpPr/>
              <p:nvPr/>
            </p:nvSpPr>
            <p:spPr>
              <a:xfrm>
                <a:off x="6096000" y="1579011"/>
                <a:ext cx="239693" cy="239693"/>
              </a:xfrm>
              <a:prstGeom prst="ellipse">
                <a:avLst/>
              </a:prstGeom>
              <a:solidFill>
                <a:srgbClr val="DFB685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" name="pole tekstowe 22">
                <a:extLst>
                  <a:ext uri="{FF2B5EF4-FFF2-40B4-BE49-F238E27FC236}">
                    <a16:creationId xmlns:a16="http://schemas.microsoft.com/office/drawing/2014/main" id="{C1058E69-6AEE-4A31-4DB9-918215A92866}"/>
                  </a:ext>
                </a:extLst>
              </p:cNvPr>
              <p:cNvSpPr txBox="1"/>
              <p:nvPr/>
            </p:nvSpPr>
            <p:spPr>
              <a:xfrm>
                <a:off x="6430821" y="1529580"/>
                <a:ext cx="121118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Kontestacyjna</a:t>
                </a:r>
              </a:p>
            </p:txBody>
          </p:sp>
        </p:grpSp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id="{1783E758-EF94-4D0C-67AB-1BDF192FD8B2}"/>
                </a:ext>
              </a:extLst>
            </p:cNvPr>
            <p:cNvGrpSpPr/>
            <p:nvPr/>
          </p:nvGrpSpPr>
          <p:grpSpPr>
            <a:xfrm>
              <a:off x="7303845" y="6105191"/>
              <a:ext cx="1599550" cy="289124"/>
              <a:chOff x="6096000" y="1948485"/>
              <a:chExt cx="1599550" cy="289124"/>
            </a:xfrm>
          </p:grpSpPr>
          <p:sp>
            <p:nvSpPr>
              <p:cNvPr id="24" name="Owal 23">
                <a:extLst>
                  <a:ext uri="{FF2B5EF4-FFF2-40B4-BE49-F238E27FC236}">
                    <a16:creationId xmlns:a16="http://schemas.microsoft.com/office/drawing/2014/main" id="{D281980D-C7B3-54D0-A481-EB86C670E5C6}"/>
                  </a:ext>
                </a:extLst>
              </p:cNvPr>
              <p:cNvSpPr/>
              <p:nvPr/>
            </p:nvSpPr>
            <p:spPr>
              <a:xfrm>
                <a:off x="6096000" y="1997916"/>
                <a:ext cx="239693" cy="239693"/>
              </a:xfrm>
              <a:prstGeom prst="ellipse">
                <a:avLst/>
              </a:prstGeom>
              <a:solidFill>
                <a:srgbClr val="E3003B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ole tekstowe 24">
                <a:extLst>
                  <a:ext uri="{FF2B5EF4-FFF2-40B4-BE49-F238E27FC236}">
                    <a16:creationId xmlns:a16="http://schemas.microsoft.com/office/drawing/2014/main" id="{468880BC-9FFC-A2E0-9EEC-74A92C676449}"/>
                  </a:ext>
                </a:extLst>
              </p:cNvPr>
              <p:cNvSpPr txBox="1"/>
              <p:nvPr/>
            </p:nvSpPr>
            <p:spPr>
              <a:xfrm>
                <a:off x="6430821" y="1948485"/>
                <a:ext cx="126472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Ambiwalentna</a:t>
                </a:r>
              </a:p>
            </p:txBody>
          </p:sp>
        </p:grpSp>
        <p:grpSp>
          <p:nvGrpSpPr>
            <p:cNvPr id="29" name="Grupa 28">
              <a:extLst>
                <a:ext uri="{FF2B5EF4-FFF2-40B4-BE49-F238E27FC236}">
                  <a16:creationId xmlns:a16="http://schemas.microsoft.com/office/drawing/2014/main" id="{D552A487-9FA0-F62D-F8E4-9C03A09AFB05}"/>
                </a:ext>
              </a:extLst>
            </p:cNvPr>
            <p:cNvGrpSpPr/>
            <p:nvPr/>
          </p:nvGrpSpPr>
          <p:grpSpPr>
            <a:xfrm>
              <a:off x="695325" y="6105191"/>
              <a:ext cx="2238703" cy="276999"/>
              <a:chOff x="6096000" y="710747"/>
              <a:chExt cx="2238703" cy="276999"/>
            </a:xfrm>
          </p:grpSpPr>
          <p:sp>
            <p:nvSpPr>
              <p:cNvPr id="17" name="Owal 16">
                <a:extLst>
                  <a:ext uri="{FF2B5EF4-FFF2-40B4-BE49-F238E27FC236}">
                    <a16:creationId xmlns:a16="http://schemas.microsoft.com/office/drawing/2014/main" id="{078B8B70-9D87-39EA-FD8A-F3747E3CDF8D}"/>
                  </a:ext>
                </a:extLst>
              </p:cNvPr>
              <p:cNvSpPr/>
              <p:nvPr/>
            </p:nvSpPr>
            <p:spPr>
              <a:xfrm>
                <a:off x="6096000" y="744789"/>
                <a:ext cx="239693" cy="239693"/>
              </a:xfrm>
              <a:prstGeom prst="ellipse">
                <a:avLst/>
              </a:prstGeom>
              <a:solidFill>
                <a:srgbClr val="BE815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6" name="pole tekstowe 25">
                <a:extLst>
                  <a:ext uri="{FF2B5EF4-FFF2-40B4-BE49-F238E27FC236}">
                    <a16:creationId xmlns:a16="http://schemas.microsoft.com/office/drawing/2014/main" id="{CCB80454-C413-3249-E8BA-DA306FDCA631}"/>
                  </a:ext>
                </a:extLst>
              </p:cNvPr>
              <p:cNvSpPr txBox="1"/>
              <p:nvPr/>
            </p:nvSpPr>
            <p:spPr>
              <a:xfrm>
                <a:off x="6430821" y="710747"/>
                <a:ext cx="190388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Refleksyjno- poznawcza</a:t>
                </a:r>
                <a:endParaRPr lang="pl-PL" sz="1200" b="0" i="0" u="none" strike="noStrike" dirty="0">
                  <a:solidFill>
                    <a:srgbClr val="33339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upa 32">
              <a:extLst>
                <a:ext uri="{FF2B5EF4-FFF2-40B4-BE49-F238E27FC236}">
                  <a16:creationId xmlns:a16="http://schemas.microsoft.com/office/drawing/2014/main" id="{FFC81DE6-9EF4-E8E3-FA3F-98375F17DCA9}"/>
                </a:ext>
              </a:extLst>
            </p:cNvPr>
            <p:cNvGrpSpPr/>
            <p:nvPr/>
          </p:nvGrpSpPr>
          <p:grpSpPr>
            <a:xfrm>
              <a:off x="9394387" y="6105191"/>
              <a:ext cx="868452" cy="307777"/>
              <a:chOff x="6096000" y="2358389"/>
              <a:chExt cx="868452" cy="307777"/>
            </a:xfrm>
          </p:grpSpPr>
          <p:sp>
            <p:nvSpPr>
              <p:cNvPr id="27" name="Owal 26">
                <a:extLst>
                  <a:ext uri="{FF2B5EF4-FFF2-40B4-BE49-F238E27FC236}">
                    <a16:creationId xmlns:a16="http://schemas.microsoft.com/office/drawing/2014/main" id="{3B1471A8-59A0-12DC-8659-4EC0BA7C296B}"/>
                  </a:ext>
                </a:extLst>
              </p:cNvPr>
              <p:cNvSpPr/>
              <p:nvPr/>
            </p:nvSpPr>
            <p:spPr>
              <a:xfrm>
                <a:off x="6096000" y="2407820"/>
                <a:ext cx="239693" cy="239693"/>
              </a:xfrm>
              <a:prstGeom prst="ellipse">
                <a:avLst/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398D864E-9A81-A5C7-09B9-F6EFB99D2CEE}"/>
                  </a:ext>
                </a:extLst>
              </p:cNvPr>
              <p:cNvSpPr txBox="1"/>
              <p:nvPr/>
            </p:nvSpPr>
            <p:spPr>
              <a:xfrm>
                <a:off x="6430821" y="2358389"/>
                <a:ext cx="53363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400" u="none" strike="noStrike" dirty="0">
                    <a:effectLst/>
                  </a:rPr>
                  <a:t>Inne</a:t>
                </a:r>
                <a:endParaRPr lang="pl-PL" sz="1400" b="0" i="0" u="none" strike="noStrike" dirty="0">
                  <a:solidFill>
                    <a:srgbClr val="333399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58" name="Tytuł 1">
            <a:extLst>
              <a:ext uri="{FF2B5EF4-FFF2-40B4-BE49-F238E27FC236}">
                <a16:creationId xmlns:a16="http://schemas.microsoft.com/office/drawing/2014/main" id="{459D43F6-DA65-DAB0-D20B-72E2A73C242F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3960752" cy="1473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>
                <a:latin typeface="PP Eiko Medium" pitchFamily="2" charset="-128"/>
                <a:ea typeface="PP Eiko Medium" pitchFamily="2" charset="-128"/>
              </a:rPr>
              <a:t>DOMINUJĄCE POSTAWY </a:t>
            </a:r>
            <a:br>
              <a:rPr lang="pl-PL" sz="3200">
                <a:latin typeface="PP Eiko Medium" pitchFamily="2" charset="-128"/>
                <a:ea typeface="PP Eiko Medium" pitchFamily="2" charset="-128"/>
              </a:rPr>
            </a:br>
            <a:r>
              <a:rPr lang="pl-PL" sz="3200">
                <a:latin typeface="PP Eiko Medium" pitchFamily="2" charset="-128"/>
                <a:ea typeface="PP Eiko Medium" pitchFamily="2" charset="-128"/>
              </a:rPr>
              <a:t>WOBEC HISTORII</a:t>
            </a:r>
            <a:endParaRPr lang="pl-PL" sz="3200" dirty="0">
              <a:latin typeface="PP Eiko Medium" pitchFamily="2" charset="-128"/>
              <a:ea typeface="PP Eiko Medium" pitchFamily="2" charset="-128"/>
            </a:endParaRPr>
          </a:p>
        </p:txBody>
      </p:sp>
      <p:pic>
        <p:nvPicPr>
          <p:cNvPr id="61" name="Obraz 60" descr="Obraz zawierający logo&#10;&#10;Opis wygenerowany automatycznie">
            <a:extLst>
              <a:ext uri="{FF2B5EF4-FFF2-40B4-BE49-F238E27FC236}">
                <a16:creationId xmlns:a16="http://schemas.microsoft.com/office/drawing/2014/main" id="{6A24F1CC-59FF-90BC-4EDF-098A8C5A3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11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>
            <a:extLst>
              <a:ext uri="{FF2B5EF4-FFF2-40B4-BE49-F238E27FC236}">
                <a16:creationId xmlns:a16="http://schemas.microsoft.com/office/drawing/2014/main" id="{EFB63FFE-08D9-FD14-6882-89792CA8DCCF}"/>
              </a:ext>
            </a:extLst>
          </p:cNvPr>
          <p:cNvGrpSpPr/>
          <p:nvPr/>
        </p:nvGrpSpPr>
        <p:grpSpPr>
          <a:xfrm>
            <a:off x="951438" y="1608453"/>
            <a:ext cx="4868790" cy="4040486"/>
            <a:chOff x="951438" y="1608453"/>
            <a:chExt cx="4868790" cy="4040486"/>
          </a:xfrm>
        </p:grpSpPr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id="{4F5E1B25-7469-6D8B-89E5-446236A8363C}"/>
                </a:ext>
              </a:extLst>
            </p:cNvPr>
            <p:cNvSpPr txBox="1"/>
            <p:nvPr/>
          </p:nvSpPr>
          <p:spPr>
            <a:xfrm>
              <a:off x="1789963" y="3342600"/>
              <a:ext cx="319173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2800" dirty="0">
                  <a:latin typeface="PP Eiko Medium" pitchFamily="2" charset="-128"/>
                  <a:ea typeface="PP Eiko Medium" pitchFamily="2" charset="-128"/>
                </a:rPr>
                <a:t>Dorośli</a:t>
              </a:r>
            </a:p>
          </p:txBody>
        </p:sp>
        <p:graphicFrame>
          <p:nvGraphicFramePr>
            <p:cNvPr id="12" name="Wykres 11">
              <a:extLst>
                <a:ext uri="{FF2B5EF4-FFF2-40B4-BE49-F238E27FC236}">
                  <a16:creationId xmlns:a16="http://schemas.microsoft.com/office/drawing/2014/main" id="{4693C405-96CC-3A02-6D4D-C909F546FA3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83255058"/>
                </p:ext>
              </p:extLst>
            </p:nvPr>
          </p:nvGraphicFramePr>
          <p:xfrm>
            <a:off x="951438" y="1608453"/>
            <a:ext cx="4868790" cy="40404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58" name="Tytuł 1">
            <a:extLst>
              <a:ext uri="{FF2B5EF4-FFF2-40B4-BE49-F238E27FC236}">
                <a16:creationId xmlns:a16="http://schemas.microsoft.com/office/drawing/2014/main" id="{459D43F6-DA65-DAB0-D20B-72E2A73C242F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3960752" cy="1473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>
                <a:latin typeface="PP Eiko Medium" pitchFamily="2" charset="-128"/>
                <a:ea typeface="PP Eiko Medium" pitchFamily="2" charset="-128"/>
              </a:rPr>
              <a:t>DOMINUJĄCE POSTAWY </a:t>
            </a:r>
            <a:br>
              <a:rPr lang="pl-PL" sz="3200">
                <a:latin typeface="PP Eiko Medium" pitchFamily="2" charset="-128"/>
                <a:ea typeface="PP Eiko Medium" pitchFamily="2" charset="-128"/>
              </a:rPr>
            </a:br>
            <a:r>
              <a:rPr lang="pl-PL" sz="3200">
                <a:latin typeface="PP Eiko Medium" pitchFamily="2" charset="-128"/>
                <a:ea typeface="PP Eiko Medium" pitchFamily="2" charset="-128"/>
              </a:rPr>
              <a:t>WOBEC HISTORII</a:t>
            </a:r>
            <a:endParaRPr lang="pl-PL" sz="3200" dirty="0">
              <a:latin typeface="PP Eiko Medium" pitchFamily="2" charset="-128"/>
              <a:ea typeface="PP Eiko Medium" pitchFamily="2" charset="-128"/>
            </a:endParaRPr>
          </a:p>
        </p:txBody>
      </p:sp>
      <p:pic>
        <p:nvPicPr>
          <p:cNvPr id="61" name="Obraz 60" descr="Obraz zawierający logo&#10;&#10;Opis wygenerowany automatycznie">
            <a:extLst>
              <a:ext uri="{FF2B5EF4-FFF2-40B4-BE49-F238E27FC236}">
                <a16:creationId xmlns:a16="http://schemas.microsoft.com/office/drawing/2014/main" id="{6A24F1CC-59FF-90BC-4EDF-098A8C5A3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  <p:grpSp>
        <p:nvGrpSpPr>
          <p:cNvPr id="18" name="Grupa 17">
            <a:extLst>
              <a:ext uri="{FF2B5EF4-FFF2-40B4-BE49-F238E27FC236}">
                <a16:creationId xmlns:a16="http://schemas.microsoft.com/office/drawing/2014/main" id="{A6C8982C-4D56-7160-81A8-4E7563272393}"/>
              </a:ext>
            </a:extLst>
          </p:cNvPr>
          <p:cNvGrpSpPr/>
          <p:nvPr/>
        </p:nvGrpSpPr>
        <p:grpSpPr>
          <a:xfrm>
            <a:off x="12706379" y="3013450"/>
            <a:ext cx="3175766" cy="2635488"/>
            <a:chOff x="12706379" y="3013450"/>
            <a:chExt cx="3175766" cy="2635488"/>
          </a:xfrm>
        </p:grpSpPr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26C8C684-6FDF-B283-D1C8-5BBEB926B78A}"/>
                </a:ext>
              </a:extLst>
            </p:cNvPr>
            <p:cNvSpPr txBox="1"/>
            <p:nvPr/>
          </p:nvSpPr>
          <p:spPr>
            <a:xfrm>
              <a:off x="13392846" y="4130557"/>
              <a:ext cx="1802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PP Eiko Medium" pitchFamily="2" charset="-128"/>
                  <a:ea typeface="PP Eiko Medium" pitchFamily="2" charset="-128"/>
                </a:rPr>
                <a:t>Uczniowie</a:t>
              </a:r>
            </a:p>
          </p:txBody>
        </p:sp>
        <p:graphicFrame>
          <p:nvGraphicFramePr>
            <p:cNvPr id="8" name="Wykres 7">
              <a:extLst>
                <a:ext uri="{FF2B5EF4-FFF2-40B4-BE49-F238E27FC236}">
                  <a16:creationId xmlns:a16="http://schemas.microsoft.com/office/drawing/2014/main" id="{85C6D02D-996E-60AD-508D-340A144F5DB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23716011"/>
                </p:ext>
              </p:extLst>
            </p:nvPr>
          </p:nvGraphicFramePr>
          <p:xfrm>
            <a:off x="12706379" y="3013450"/>
            <a:ext cx="3175766" cy="2635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63004D8F-48D5-2AD5-7E00-D73B893365ED}"/>
              </a:ext>
            </a:extLst>
          </p:cNvPr>
          <p:cNvGrpSpPr/>
          <p:nvPr/>
        </p:nvGrpSpPr>
        <p:grpSpPr>
          <a:xfrm>
            <a:off x="16161769" y="3013450"/>
            <a:ext cx="3175766" cy="2635488"/>
            <a:chOff x="16161769" y="3013450"/>
            <a:chExt cx="3175766" cy="2635488"/>
          </a:xfrm>
        </p:grpSpPr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5C748A96-5234-0FDB-4FAF-75312EAC8E1E}"/>
                </a:ext>
              </a:extLst>
            </p:cNvPr>
            <p:cNvSpPr txBox="1"/>
            <p:nvPr/>
          </p:nvSpPr>
          <p:spPr>
            <a:xfrm>
              <a:off x="16654358" y="4128641"/>
              <a:ext cx="2190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PP Eiko Medium" pitchFamily="2" charset="-128"/>
                  <a:ea typeface="PP Eiko Medium" pitchFamily="2" charset="-128"/>
                </a:rPr>
                <a:t>Nauczyciele</a:t>
              </a:r>
            </a:p>
          </p:txBody>
        </p:sp>
        <p:graphicFrame>
          <p:nvGraphicFramePr>
            <p:cNvPr id="9" name="Wykres 8">
              <a:extLst>
                <a:ext uri="{FF2B5EF4-FFF2-40B4-BE49-F238E27FC236}">
                  <a16:creationId xmlns:a16="http://schemas.microsoft.com/office/drawing/2014/main" id="{3AB4E012-C29B-8B60-054B-282E5A9D6EF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83378576"/>
                </p:ext>
              </p:extLst>
            </p:nvPr>
          </p:nvGraphicFramePr>
          <p:xfrm>
            <a:off x="16161769" y="3013450"/>
            <a:ext cx="3175766" cy="2635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68DCBCCD-9752-C13F-3661-04850635C5D8}"/>
              </a:ext>
            </a:extLst>
          </p:cNvPr>
          <p:cNvGrpSpPr/>
          <p:nvPr/>
        </p:nvGrpSpPr>
        <p:grpSpPr>
          <a:xfrm>
            <a:off x="1312243" y="6045617"/>
            <a:ext cx="9567514" cy="307777"/>
            <a:chOff x="695325" y="6105191"/>
            <a:chExt cx="9567514" cy="307777"/>
          </a:xfrm>
        </p:grpSpPr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FBE4F672-C0E3-6DC3-455B-E0E18775C1F3}"/>
                </a:ext>
              </a:extLst>
            </p:cNvPr>
            <p:cNvGrpSpPr/>
            <p:nvPr/>
          </p:nvGrpSpPr>
          <p:grpSpPr>
            <a:xfrm>
              <a:off x="3425022" y="6105191"/>
              <a:ext cx="1350828" cy="289124"/>
              <a:chOff x="6096000" y="1110140"/>
              <a:chExt cx="1350828" cy="289124"/>
            </a:xfrm>
          </p:grpSpPr>
          <p:sp>
            <p:nvSpPr>
              <p:cNvPr id="41" name="Owal 40">
                <a:extLst>
                  <a:ext uri="{FF2B5EF4-FFF2-40B4-BE49-F238E27FC236}">
                    <a16:creationId xmlns:a16="http://schemas.microsoft.com/office/drawing/2014/main" id="{634F8BF4-9D47-7AFE-4BC4-DA2A4322E45B}"/>
                  </a:ext>
                </a:extLst>
              </p:cNvPr>
              <p:cNvSpPr/>
              <p:nvPr/>
            </p:nvSpPr>
            <p:spPr>
              <a:xfrm>
                <a:off x="6096000" y="1159571"/>
                <a:ext cx="239693" cy="239693"/>
              </a:xfrm>
              <a:prstGeom prst="ellipse">
                <a:avLst/>
              </a:prstGeom>
              <a:solidFill>
                <a:srgbClr val="568FD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BF4E78BD-44A6-0BD7-8E0A-8BA33ABE62F7}"/>
                  </a:ext>
                </a:extLst>
              </p:cNvPr>
              <p:cNvSpPr txBox="1"/>
              <p:nvPr/>
            </p:nvSpPr>
            <p:spPr>
              <a:xfrm>
                <a:off x="6430821" y="1110140"/>
                <a:ext cx="101600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Poznawcza</a:t>
                </a:r>
              </a:p>
            </p:txBody>
          </p:sp>
        </p:grpSp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C334AEE9-C888-D3CD-0D3E-93F171CD6DAC}"/>
                </a:ext>
              </a:extLst>
            </p:cNvPr>
            <p:cNvGrpSpPr/>
            <p:nvPr/>
          </p:nvGrpSpPr>
          <p:grpSpPr>
            <a:xfrm>
              <a:off x="5266844" y="6105191"/>
              <a:ext cx="1546007" cy="289124"/>
              <a:chOff x="6096000" y="1529580"/>
              <a:chExt cx="1546007" cy="289124"/>
            </a:xfrm>
          </p:grpSpPr>
          <p:sp>
            <p:nvSpPr>
              <p:cNvPr id="39" name="Owal 38">
                <a:extLst>
                  <a:ext uri="{FF2B5EF4-FFF2-40B4-BE49-F238E27FC236}">
                    <a16:creationId xmlns:a16="http://schemas.microsoft.com/office/drawing/2014/main" id="{22D0AB02-5222-94B7-606D-9E8C6DA20D83}"/>
                  </a:ext>
                </a:extLst>
              </p:cNvPr>
              <p:cNvSpPr/>
              <p:nvPr/>
            </p:nvSpPr>
            <p:spPr>
              <a:xfrm>
                <a:off x="6096000" y="1579011"/>
                <a:ext cx="239693" cy="239693"/>
              </a:xfrm>
              <a:prstGeom prst="ellipse">
                <a:avLst/>
              </a:prstGeom>
              <a:solidFill>
                <a:srgbClr val="DFB685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ole tekstowe 39">
                <a:extLst>
                  <a:ext uri="{FF2B5EF4-FFF2-40B4-BE49-F238E27FC236}">
                    <a16:creationId xmlns:a16="http://schemas.microsoft.com/office/drawing/2014/main" id="{F01A5BBD-7BB5-1100-4C8C-79D674C87DBC}"/>
                  </a:ext>
                </a:extLst>
              </p:cNvPr>
              <p:cNvSpPr txBox="1"/>
              <p:nvPr/>
            </p:nvSpPr>
            <p:spPr>
              <a:xfrm>
                <a:off x="6430821" y="1529580"/>
                <a:ext cx="121118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Kontestacyjna</a:t>
                </a:r>
              </a:p>
            </p:txBody>
          </p:sp>
        </p:grpSp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3CAE5845-6E80-A291-D439-D1D18904A6C4}"/>
                </a:ext>
              </a:extLst>
            </p:cNvPr>
            <p:cNvGrpSpPr/>
            <p:nvPr/>
          </p:nvGrpSpPr>
          <p:grpSpPr>
            <a:xfrm>
              <a:off x="7303845" y="6105191"/>
              <a:ext cx="1599550" cy="289124"/>
              <a:chOff x="6096000" y="1948485"/>
              <a:chExt cx="1599550" cy="289124"/>
            </a:xfrm>
          </p:grpSpPr>
          <p:sp>
            <p:nvSpPr>
              <p:cNvPr id="36" name="Owal 35">
                <a:extLst>
                  <a:ext uri="{FF2B5EF4-FFF2-40B4-BE49-F238E27FC236}">
                    <a16:creationId xmlns:a16="http://schemas.microsoft.com/office/drawing/2014/main" id="{D9B8AF1C-4F68-A260-6886-EB10900D3B34}"/>
                  </a:ext>
                </a:extLst>
              </p:cNvPr>
              <p:cNvSpPr/>
              <p:nvPr/>
            </p:nvSpPr>
            <p:spPr>
              <a:xfrm>
                <a:off x="6096000" y="1997916"/>
                <a:ext cx="239693" cy="239693"/>
              </a:xfrm>
              <a:prstGeom prst="ellipse">
                <a:avLst/>
              </a:prstGeom>
              <a:solidFill>
                <a:srgbClr val="E3003B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ole tekstowe 36">
                <a:extLst>
                  <a:ext uri="{FF2B5EF4-FFF2-40B4-BE49-F238E27FC236}">
                    <a16:creationId xmlns:a16="http://schemas.microsoft.com/office/drawing/2014/main" id="{845D69C5-5A25-0C6A-1A88-C5C0AF3ED095}"/>
                  </a:ext>
                </a:extLst>
              </p:cNvPr>
              <p:cNvSpPr txBox="1"/>
              <p:nvPr/>
            </p:nvSpPr>
            <p:spPr>
              <a:xfrm>
                <a:off x="6430821" y="1948485"/>
                <a:ext cx="126472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Ambiwalentna</a:t>
                </a:r>
              </a:p>
            </p:txBody>
          </p:sp>
        </p:grpSp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CF525889-2C9D-D11C-B705-4F1A33801DB2}"/>
                </a:ext>
              </a:extLst>
            </p:cNvPr>
            <p:cNvGrpSpPr/>
            <p:nvPr/>
          </p:nvGrpSpPr>
          <p:grpSpPr>
            <a:xfrm>
              <a:off x="695325" y="6105191"/>
              <a:ext cx="2238703" cy="276999"/>
              <a:chOff x="6096000" y="710747"/>
              <a:chExt cx="2238703" cy="276999"/>
            </a:xfrm>
          </p:grpSpPr>
          <p:sp>
            <p:nvSpPr>
              <p:cNvPr id="34" name="Owal 33">
                <a:extLst>
                  <a:ext uri="{FF2B5EF4-FFF2-40B4-BE49-F238E27FC236}">
                    <a16:creationId xmlns:a16="http://schemas.microsoft.com/office/drawing/2014/main" id="{4125B781-FC92-AA1E-1B42-1F1231D5604A}"/>
                  </a:ext>
                </a:extLst>
              </p:cNvPr>
              <p:cNvSpPr/>
              <p:nvPr/>
            </p:nvSpPr>
            <p:spPr>
              <a:xfrm>
                <a:off x="6096000" y="744789"/>
                <a:ext cx="239693" cy="239693"/>
              </a:xfrm>
              <a:prstGeom prst="ellipse">
                <a:avLst/>
              </a:prstGeom>
              <a:solidFill>
                <a:srgbClr val="BE815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pole tekstowe 34">
                <a:extLst>
                  <a:ext uri="{FF2B5EF4-FFF2-40B4-BE49-F238E27FC236}">
                    <a16:creationId xmlns:a16="http://schemas.microsoft.com/office/drawing/2014/main" id="{C68A297A-AF8F-4759-6498-1D9060D33172}"/>
                  </a:ext>
                </a:extLst>
              </p:cNvPr>
              <p:cNvSpPr txBox="1"/>
              <p:nvPr/>
            </p:nvSpPr>
            <p:spPr>
              <a:xfrm>
                <a:off x="6430821" y="710747"/>
                <a:ext cx="190388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Refleksyjno- poznawcza</a:t>
                </a:r>
                <a:endParaRPr lang="pl-PL" sz="1200" b="0" i="0" u="none" strike="noStrike" dirty="0">
                  <a:solidFill>
                    <a:srgbClr val="33339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350C3AB2-6D7A-5857-CACA-585083947C2E}"/>
                </a:ext>
              </a:extLst>
            </p:cNvPr>
            <p:cNvGrpSpPr/>
            <p:nvPr/>
          </p:nvGrpSpPr>
          <p:grpSpPr>
            <a:xfrm>
              <a:off x="9394387" y="6105191"/>
              <a:ext cx="868452" cy="307777"/>
              <a:chOff x="6096000" y="2358389"/>
              <a:chExt cx="868452" cy="307777"/>
            </a:xfrm>
          </p:grpSpPr>
          <p:sp>
            <p:nvSpPr>
              <p:cNvPr id="14" name="Owal 13">
                <a:extLst>
                  <a:ext uri="{FF2B5EF4-FFF2-40B4-BE49-F238E27FC236}">
                    <a16:creationId xmlns:a16="http://schemas.microsoft.com/office/drawing/2014/main" id="{36B86C07-6ACF-29A0-413C-387E71F98463}"/>
                  </a:ext>
                </a:extLst>
              </p:cNvPr>
              <p:cNvSpPr/>
              <p:nvPr/>
            </p:nvSpPr>
            <p:spPr>
              <a:xfrm>
                <a:off x="6096000" y="2407820"/>
                <a:ext cx="239693" cy="239693"/>
              </a:xfrm>
              <a:prstGeom prst="ellipse">
                <a:avLst/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41FF710B-95D9-EBE8-02A7-4BC4EBB94980}"/>
                  </a:ext>
                </a:extLst>
              </p:cNvPr>
              <p:cNvSpPr txBox="1"/>
              <p:nvPr/>
            </p:nvSpPr>
            <p:spPr>
              <a:xfrm>
                <a:off x="6430821" y="2358389"/>
                <a:ext cx="53363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400" u="none" strike="noStrike" dirty="0">
                    <a:effectLst/>
                  </a:rPr>
                  <a:t>Inne</a:t>
                </a:r>
                <a:endParaRPr lang="pl-PL" sz="1400" b="0" i="0" u="none" strike="noStrike" dirty="0">
                  <a:solidFill>
                    <a:srgbClr val="333399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45676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id="{9AEEF109-5B93-198A-31A2-AF0B5B733F0C}"/>
              </a:ext>
            </a:extLst>
          </p:cNvPr>
          <p:cNvGrpSpPr/>
          <p:nvPr/>
        </p:nvGrpSpPr>
        <p:grpSpPr>
          <a:xfrm>
            <a:off x="-3175766" y="3013451"/>
            <a:ext cx="3175766" cy="2635488"/>
            <a:chOff x="-3175766" y="3013451"/>
            <a:chExt cx="3175766" cy="2635488"/>
          </a:xfrm>
        </p:grpSpPr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id="{4F5E1B25-7469-6D8B-89E5-446236A8363C}"/>
                </a:ext>
              </a:extLst>
            </p:cNvPr>
            <p:cNvSpPr txBox="1"/>
            <p:nvPr/>
          </p:nvSpPr>
          <p:spPr>
            <a:xfrm>
              <a:off x="-2628821" y="4130557"/>
              <a:ext cx="2081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PP Eiko Medium" pitchFamily="2" charset="-128"/>
                  <a:ea typeface="PP Eiko Medium" pitchFamily="2" charset="-128"/>
                </a:rPr>
                <a:t>Dorośli</a:t>
              </a:r>
            </a:p>
          </p:txBody>
        </p:sp>
        <p:graphicFrame>
          <p:nvGraphicFramePr>
            <p:cNvPr id="12" name="Wykres 11">
              <a:extLst>
                <a:ext uri="{FF2B5EF4-FFF2-40B4-BE49-F238E27FC236}">
                  <a16:creationId xmlns:a16="http://schemas.microsoft.com/office/drawing/2014/main" id="{4693C405-96CC-3A02-6D4D-C909F546FA3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9603934"/>
                </p:ext>
              </p:extLst>
            </p:nvPr>
          </p:nvGraphicFramePr>
          <p:xfrm>
            <a:off x="-3175766" y="3013451"/>
            <a:ext cx="3175766" cy="2635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AF5A8B8C-63B0-2AB1-B65F-9C2B6FB88EDC}"/>
              </a:ext>
            </a:extLst>
          </p:cNvPr>
          <p:cNvGrpSpPr/>
          <p:nvPr/>
        </p:nvGrpSpPr>
        <p:grpSpPr>
          <a:xfrm>
            <a:off x="970414" y="1341438"/>
            <a:ext cx="5190542" cy="4307500"/>
            <a:chOff x="970414" y="1341438"/>
            <a:chExt cx="5190542" cy="4307500"/>
          </a:xfrm>
        </p:grpSpPr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60C9C56C-3978-AD6E-C740-4C68CD6E8393}"/>
                </a:ext>
              </a:extLst>
            </p:cNvPr>
            <p:cNvSpPr txBox="1"/>
            <p:nvPr/>
          </p:nvSpPr>
          <p:spPr>
            <a:xfrm>
              <a:off x="2092391" y="3207475"/>
              <a:ext cx="294658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2800" dirty="0">
                  <a:latin typeface="PP Eiko Medium" pitchFamily="2" charset="-128"/>
                  <a:ea typeface="PP Eiko Medium" pitchFamily="2" charset="-128"/>
                </a:rPr>
                <a:t>Uczniowie</a:t>
              </a:r>
            </a:p>
          </p:txBody>
        </p:sp>
        <p:graphicFrame>
          <p:nvGraphicFramePr>
            <p:cNvPr id="13" name="Wykres 12">
              <a:extLst>
                <a:ext uri="{FF2B5EF4-FFF2-40B4-BE49-F238E27FC236}">
                  <a16:creationId xmlns:a16="http://schemas.microsoft.com/office/drawing/2014/main" id="{3337120A-BABF-A209-43D8-C0C22B1253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38581683"/>
                </p:ext>
              </p:extLst>
            </p:nvPr>
          </p:nvGraphicFramePr>
          <p:xfrm>
            <a:off x="970414" y="1341438"/>
            <a:ext cx="5190542" cy="4307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914E133D-5369-2807-1432-07472C4E7A97}"/>
              </a:ext>
            </a:extLst>
          </p:cNvPr>
          <p:cNvGrpSpPr/>
          <p:nvPr/>
        </p:nvGrpSpPr>
        <p:grpSpPr>
          <a:xfrm>
            <a:off x="12685804" y="3013450"/>
            <a:ext cx="3175766" cy="2635488"/>
            <a:chOff x="12685804" y="3013450"/>
            <a:chExt cx="3175766" cy="2635488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7B6FADA2-7B9A-E525-3167-B2D632D1539C}"/>
                </a:ext>
              </a:extLst>
            </p:cNvPr>
            <p:cNvSpPr txBox="1"/>
            <p:nvPr/>
          </p:nvSpPr>
          <p:spPr>
            <a:xfrm>
              <a:off x="13178393" y="4128641"/>
              <a:ext cx="2190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PP Eiko Medium" pitchFamily="2" charset="-128"/>
                  <a:ea typeface="PP Eiko Medium" pitchFamily="2" charset="-128"/>
                </a:rPr>
                <a:t>Nauczyciele</a:t>
              </a:r>
            </a:p>
          </p:txBody>
        </p:sp>
        <p:graphicFrame>
          <p:nvGraphicFramePr>
            <p:cNvPr id="14" name="Wykres 13">
              <a:extLst>
                <a:ext uri="{FF2B5EF4-FFF2-40B4-BE49-F238E27FC236}">
                  <a16:creationId xmlns:a16="http://schemas.microsoft.com/office/drawing/2014/main" id="{E0187CCB-F55A-182A-92CD-CDEA75696A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58291219"/>
                </p:ext>
              </p:extLst>
            </p:nvPr>
          </p:nvGraphicFramePr>
          <p:xfrm>
            <a:off x="12685804" y="3013450"/>
            <a:ext cx="3175766" cy="2635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58" name="Tytuł 1">
            <a:extLst>
              <a:ext uri="{FF2B5EF4-FFF2-40B4-BE49-F238E27FC236}">
                <a16:creationId xmlns:a16="http://schemas.microsoft.com/office/drawing/2014/main" id="{459D43F6-DA65-DAB0-D20B-72E2A73C242F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3960752" cy="1473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>
                <a:latin typeface="PP Eiko Medium" pitchFamily="2" charset="-128"/>
                <a:ea typeface="PP Eiko Medium" pitchFamily="2" charset="-128"/>
              </a:rPr>
              <a:t>DOMINUJĄCE POSTAWY </a:t>
            </a:r>
            <a:br>
              <a:rPr lang="pl-PL" sz="3200">
                <a:latin typeface="PP Eiko Medium" pitchFamily="2" charset="-128"/>
                <a:ea typeface="PP Eiko Medium" pitchFamily="2" charset="-128"/>
              </a:rPr>
            </a:br>
            <a:r>
              <a:rPr lang="pl-PL" sz="3200">
                <a:latin typeface="PP Eiko Medium" pitchFamily="2" charset="-128"/>
                <a:ea typeface="PP Eiko Medium" pitchFamily="2" charset="-128"/>
              </a:rPr>
              <a:t>WOBEC HISTORII</a:t>
            </a:r>
            <a:endParaRPr lang="pl-PL" sz="3200" dirty="0">
              <a:latin typeface="PP Eiko Medium" pitchFamily="2" charset="-128"/>
              <a:ea typeface="PP Eiko Medium" pitchFamily="2" charset="-128"/>
            </a:endParaRPr>
          </a:p>
        </p:txBody>
      </p:sp>
      <p:pic>
        <p:nvPicPr>
          <p:cNvPr id="61" name="Obraz 60" descr="Obraz zawierający logo&#10;&#10;Opis wygenerowany automatycznie">
            <a:extLst>
              <a:ext uri="{FF2B5EF4-FFF2-40B4-BE49-F238E27FC236}">
                <a16:creationId xmlns:a16="http://schemas.microsoft.com/office/drawing/2014/main" id="{6A24F1CC-59FF-90BC-4EDF-098A8C5A3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514B0845-205E-FC85-0E57-B3E59296FCA4}"/>
              </a:ext>
            </a:extLst>
          </p:cNvPr>
          <p:cNvGrpSpPr/>
          <p:nvPr/>
        </p:nvGrpSpPr>
        <p:grpSpPr>
          <a:xfrm>
            <a:off x="1312243" y="6045617"/>
            <a:ext cx="9567514" cy="307777"/>
            <a:chOff x="695325" y="6105191"/>
            <a:chExt cx="9567514" cy="307777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E9DAB425-78BC-3919-4966-4490FF5976D1}"/>
                </a:ext>
              </a:extLst>
            </p:cNvPr>
            <p:cNvGrpSpPr/>
            <p:nvPr/>
          </p:nvGrpSpPr>
          <p:grpSpPr>
            <a:xfrm>
              <a:off x="3425022" y="6105191"/>
              <a:ext cx="1350828" cy="289124"/>
              <a:chOff x="6096000" y="1110140"/>
              <a:chExt cx="1350828" cy="289124"/>
            </a:xfrm>
          </p:grpSpPr>
          <p:sp>
            <p:nvSpPr>
              <p:cNvPr id="41" name="Owal 40">
                <a:extLst>
                  <a:ext uri="{FF2B5EF4-FFF2-40B4-BE49-F238E27FC236}">
                    <a16:creationId xmlns:a16="http://schemas.microsoft.com/office/drawing/2014/main" id="{EFE8577A-8623-2B52-5816-B8248593DE57}"/>
                  </a:ext>
                </a:extLst>
              </p:cNvPr>
              <p:cNvSpPr/>
              <p:nvPr/>
            </p:nvSpPr>
            <p:spPr>
              <a:xfrm>
                <a:off x="6096000" y="1159571"/>
                <a:ext cx="239693" cy="239693"/>
              </a:xfrm>
              <a:prstGeom prst="ellipse">
                <a:avLst/>
              </a:prstGeom>
              <a:solidFill>
                <a:srgbClr val="568FD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D02A9042-D5BF-58F0-1C6F-B5A67D53731C}"/>
                  </a:ext>
                </a:extLst>
              </p:cNvPr>
              <p:cNvSpPr txBox="1"/>
              <p:nvPr/>
            </p:nvSpPr>
            <p:spPr>
              <a:xfrm>
                <a:off x="6430821" y="1110140"/>
                <a:ext cx="101600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Poznawcza</a:t>
                </a:r>
              </a:p>
            </p:txBody>
          </p:sp>
        </p:grpSp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ACB08EB1-EE1B-DA48-1437-9CB4A020ACFA}"/>
                </a:ext>
              </a:extLst>
            </p:cNvPr>
            <p:cNvGrpSpPr/>
            <p:nvPr/>
          </p:nvGrpSpPr>
          <p:grpSpPr>
            <a:xfrm>
              <a:off x="5266844" y="6105191"/>
              <a:ext cx="1546007" cy="289124"/>
              <a:chOff x="6096000" y="1529580"/>
              <a:chExt cx="1546007" cy="289124"/>
            </a:xfrm>
          </p:grpSpPr>
          <p:sp>
            <p:nvSpPr>
              <p:cNvPr id="39" name="Owal 38">
                <a:extLst>
                  <a:ext uri="{FF2B5EF4-FFF2-40B4-BE49-F238E27FC236}">
                    <a16:creationId xmlns:a16="http://schemas.microsoft.com/office/drawing/2014/main" id="{8EC1532B-604D-378C-B153-0D27AFCDAE1D}"/>
                  </a:ext>
                </a:extLst>
              </p:cNvPr>
              <p:cNvSpPr/>
              <p:nvPr/>
            </p:nvSpPr>
            <p:spPr>
              <a:xfrm>
                <a:off x="6096000" y="1579011"/>
                <a:ext cx="239693" cy="239693"/>
              </a:xfrm>
              <a:prstGeom prst="ellipse">
                <a:avLst/>
              </a:prstGeom>
              <a:solidFill>
                <a:srgbClr val="DFB685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ole tekstowe 39">
                <a:extLst>
                  <a:ext uri="{FF2B5EF4-FFF2-40B4-BE49-F238E27FC236}">
                    <a16:creationId xmlns:a16="http://schemas.microsoft.com/office/drawing/2014/main" id="{8D6CF31D-29EB-882D-A69F-A5C103639489}"/>
                  </a:ext>
                </a:extLst>
              </p:cNvPr>
              <p:cNvSpPr txBox="1"/>
              <p:nvPr/>
            </p:nvSpPr>
            <p:spPr>
              <a:xfrm>
                <a:off x="6430821" y="1529580"/>
                <a:ext cx="121118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Kontestacyjna</a:t>
                </a:r>
              </a:p>
            </p:txBody>
          </p:sp>
        </p:grpSp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B53DA554-A8F8-03FE-BD9E-399ABB636C46}"/>
                </a:ext>
              </a:extLst>
            </p:cNvPr>
            <p:cNvGrpSpPr/>
            <p:nvPr/>
          </p:nvGrpSpPr>
          <p:grpSpPr>
            <a:xfrm>
              <a:off x="7303845" y="6105191"/>
              <a:ext cx="1599550" cy="289124"/>
              <a:chOff x="6096000" y="1948485"/>
              <a:chExt cx="1599550" cy="289124"/>
            </a:xfrm>
          </p:grpSpPr>
          <p:sp>
            <p:nvSpPr>
              <p:cNvPr id="36" name="Owal 35">
                <a:extLst>
                  <a:ext uri="{FF2B5EF4-FFF2-40B4-BE49-F238E27FC236}">
                    <a16:creationId xmlns:a16="http://schemas.microsoft.com/office/drawing/2014/main" id="{78A5D4D4-05D4-E9B8-58A6-BB2339583996}"/>
                  </a:ext>
                </a:extLst>
              </p:cNvPr>
              <p:cNvSpPr/>
              <p:nvPr/>
            </p:nvSpPr>
            <p:spPr>
              <a:xfrm>
                <a:off x="6096000" y="1997916"/>
                <a:ext cx="239693" cy="239693"/>
              </a:xfrm>
              <a:prstGeom prst="ellipse">
                <a:avLst/>
              </a:prstGeom>
              <a:solidFill>
                <a:srgbClr val="E3003B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ole tekstowe 36">
                <a:extLst>
                  <a:ext uri="{FF2B5EF4-FFF2-40B4-BE49-F238E27FC236}">
                    <a16:creationId xmlns:a16="http://schemas.microsoft.com/office/drawing/2014/main" id="{DCA05C88-29B0-A9B0-3A65-878F7CA33145}"/>
                  </a:ext>
                </a:extLst>
              </p:cNvPr>
              <p:cNvSpPr txBox="1"/>
              <p:nvPr/>
            </p:nvSpPr>
            <p:spPr>
              <a:xfrm>
                <a:off x="6430821" y="1948485"/>
                <a:ext cx="126472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Ambiwalentna</a:t>
                </a:r>
              </a:p>
            </p:txBody>
          </p:sp>
        </p:grpSp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68EBE13C-9696-3AE4-4099-56EE0FE778A1}"/>
                </a:ext>
              </a:extLst>
            </p:cNvPr>
            <p:cNvGrpSpPr/>
            <p:nvPr/>
          </p:nvGrpSpPr>
          <p:grpSpPr>
            <a:xfrm>
              <a:off x="695325" y="6105191"/>
              <a:ext cx="2238703" cy="276999"/>
              <a:chOff x="6096000" y="710747"/>
              <a:chExt cx="2238703" cy="276999"/>
            </a:xfrm>
          </p:grpSpPr>
          <p:sp>
            <p:nvSpPr>
              <p:cNvPr id="34" name="Owal 33">
                <a:extLst>
                  <a:ext uri="{FF2B5EF4-FFF2-40B4-BE49-F238E27FC236}">
                    <a16:creationId xmlns:a16="http://schemas.microsoft.com/office/drawing/2014/main" id="{FC31013A-0326-477E-8D71-C59E04E96C21}"/>
                  </a:ext>
                </a:extLst>
              </p:cNvPr>
              <p:cNvSpPr/>
              <p:nvPr/>
            </p:nvSpPr>
            <p:spPr>
              <a:xfrm>
                <a:off x="6096000" y="744789"/>
                <a:ext cx="239693" cy="239693"/>
              </a:xfrm>
              <a:prstGeom prst="ellipse">
                <a:avLst/>
              </a:prstGeom>
              <a:solidFill>
                <a:srgbClr val="BE815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pole tekstowe 34">
                <a:extLst>
                  <a:ext uri="{FF2B5EF4-FFF2-40B4-BE49-F238E27FC236}">
                    <a16:creationId xmlns:a16="http://schemas.microsoft.com/office/drawing/2014/main" id="{1D4C83B8-CC62-D884-0DED-FBE193CE7A6B}"/>
                  </a:ext>
                </a:extLst>
              </p:cNvPr>
              <p:cNvSpPr txBox="1"/>
              <p:nvPr/>
            </p:nvSpPr>
            <p:spPr>
              <a:xfrm>
                <a:off x="6430821" y="710747"/>
                <a:ext cx="190388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Refleksyjno- poznawcza</a:t>
                </a:r>
                <a:endParaRPr lang="pl-PL" sz="1200" b="0" i="0" u="none" strike="noStrike" dirty="0">
                  <a:solidFill>
                    <a:srgbClr val="33339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upa 15">
              <a:extLst>
                <a:ext uri="{FF2B5EF4-FFF2-40B4-BE49-F238E27FC236}">
                  <a16:creationId xmlns:a16="http://schemas.microsoft.com/office/drawing/2014/main" id="{8DF5961C-167D-C1C6-E7AB-154A4205594B}"/>
                </a:ext>
              </a:extLst>
            </p:cNvPr>
            <p:cNvGrpSpPr/>
            <p:nvPr/>
          </p:nvGrpSpPr>
          <p:grpSpPr>
            <a:xfrm>
              <a:off x="9394387" y="6105191"/>
              <a:ext cx="868452" cy="307777"/>
              <a:chOff x="6096000" y="2358389"/>
              <a:chExt cx="868452" cy="307777"/>
            </a:xfrm>
          </p:grpSpPr>
          <p:sp>
            <p:nvSpPr>
              <p:cNvPr id="18" name="Owal 17">
                <a:extLst>
                  <a:ext uri="{FF2B5EF4-FFF2-40B4-BE49-F238E27FC236}">
                    <a16:creationId xmlns:a16="http://schemas.microsoft.com/office/drawing/2014/main" id="{811F4266-F0B9-4643-FA5E-5DD11F2B9313}"/>
                  </a:ext>
                </a:extLst>
              </p:cNvPr>
              <p:cNvSpPr/>
              <p:nvPr/>
            </p:nvSpPr>
            <p:spPr>
              <a:xfrm>
                <a:off x="6096000" y="2407820"/>
                <a:ext cx="239693" cy="239693"/>
              </a:xfrm>
              <a:prstGeom prst="ellipse">
                <a:avLst/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id="{AA5D67CE-61EA-6E5C-0209-CAA2FA14AF8B}"/>
                  </a:ext>
                </a:extLst>
              </p:cNvPr>
              <p:cNvSpPr txBox="1"/>
              <p:nvPr/>
            </p:nvSpPr>
            <p:spPr>
              <a:xfrm>
                <a:off x="6430821" y="2358389"/>
                <a:ext cx="53363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400" u="none" strike="noStrike" dirty="0">
                    <a:effectLst/>
                  </a:rPr>
                  <a:t>Inne</a:t>
                </a:r>
                <a:endParaRPr lang="pl-PL" sz="1400" b="0" i="0" u="none" strike="noStrike" dirty="0">
                  <a:solidFill>
                    <a:srgbClr val="333399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78641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>
            <a:extLst>
              <a:ext uri="{FF2B5EF4-FFF2-40B4-BE49-F238E27FC236}">
                <a16:creationId xmlns:a16="http://schemas.microsoft.com/office/drawing/2014/main" id="{4ACCAD11-1EBB-016F-0627-8ED32A25CA6F}"/>
              </a:ext>
            </a:extLst>
          </p:cNvPr>
          <p:cNvGrpSpPr/>
          <p:nvPr/>
        </p:nvGrpSpPr>
        <p:grpSpPr>
          <a:xfrm>
            <a:off x="-7655534" y="3013451"/>
            <a:ext cx="3175766" cy="2635488"/>
            <a:chOff x="-7655534" y="3013451"/>
            <a:chExt cx="3175766" cy="2635488"/>
          </a:xfrm>
        </p:grpSpPr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id="{4F5E1B25-7469-6D8B-89E5-446236A8363C}"/>
                </a:ext>
              </a:extLst>
            </p:cNvPr>
            <p:cNvSpPr txBox="1"/>
            <p:nvPr/>
          </p:nvSpPr>
          <p:spPr>
            <a:xfrm>
              <a:off x="-7108589" y="4130557"/>
              <a:ext cx="2081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PP Eiko Medium" pitchFamily="2" charset="-128"/>
                  <a:ea typeface="PP Eiko Medium" pitchFamily="2" charset="-128"/>
                </a:rPr>
                <a:t>Dorośli</a:t>
              </a:r>
            </a:p>
          </p:txBody>
        </p:sp>
        <p:graphicFrame>
          <p:nvGraphicFramePr>
            <p:cNvPr id="12" name="Wykres 11">
              <a:extLst>
                <a:ext uri="{FF2B5EF4-FFF2-40B4-BE49-F238E27FC236}">
                  <a16:creationId xmlns:a16="http://schemas.microsoft.com/office/drawing/2014/main" id="{4693C405-96CC-3A02-6D4D-C909F546FA3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64064651"/>
                </p:ext>
              </p:extLst>
            </p:nvPr>
          </p:nvGraphicFramePr>
          <p:xfrm>
            <a:off x="-7655534" y="3013451"/>
            <a:ext cx="3175766" cy="2635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0C30B078-E4B2-D738-023C-C3E3C12B3672}"/>
              </a:ext>
            </a:extLst>
          </p:cNvPr>
          <p:cNvGrpSpPr/>
          <p:nvPr/>
        </p:nvGrpSpPr>
        <p:grpSpPr>
          <a:xfrm>
            <a:off x="-4115679" y="3013450"/>
            <a:ext cx="3175766" cy="2635488"/>
            <a:chOff x="-4115679" y="3013450"/>
            <a:chExt cx="3175766" cy="2635488"/>
          </a:xfrm>
        </p:grpSpPr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60C9C56C-3978-AD6E-C740-4C68CD6E8393}"/>
                </a:ext>
              </a:extLst>
            </p:cNvPr>
            <p:cNvSpPr txBox="1"/>
            <p:nvPr/>
          </p:nvSpPr>
          <p:spPr>
            <a:xfrm>
              <a:off x="-3429212" y="4130557"/>
              <a:ext cx="1802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PP Eiko Medium" pitchFamily="2" charset="-128"/>
                  <a:ea typeface="PP Eiko Medium" pitchFamily="2" charset="-128"/>
                </a:rPr>
                <a:t>Uczniowie</a:t>
              </a:r>
            </a:p>
          </p:txBody>
        </p:sp>
        <p:graphicFrame>
          <p:nvGraphicFramePr>
            <p:cNvPr id="13" name="Wykres 12">
              <a:extLst>
                <a:ext uri="{FF2B5EF4-FFF2-40B4-BE49-F238E27FC236}">
                  <a16:creationId xmlns:a16="http://schemas.microsoft.com/office/drawing/2014/main" id="{3337120A-BABF-A209-43D8-C0C22B1253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99664113"/>
                </p:ext>
              </p:extLst>
            </p:nvPr>
          </p:nvGraphicFramePr>
          <p:xfrm>
            <a:off x="-4115679" y="3013450"/>
            <a:ext cx="3175766" cy="2635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0A0DD869-42F3-B546-BA08-FECADDB7745E}"/>
              </a:ext>
            </a:extLst>
          </p:cNvPr>
          <p:cNvGrpSpPr/>
          <p:nvPr/>
        </p:nvGrpSpPr>
        <p:grpSpPr>
          <a:xfrm>
            <a:off x="971506" y="1341438"/>
            <a:ext cx="5190542" cy="4307500"/>
            <a:chOff x="971506" y="1341438"/>
            <a:chExt cx="5190542" cy="4307500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7B6FADA2-7B9A-E525-3167-B2D632D1539C}"/>
                </a:ext>
              </a:extLst>
            </p:cNvPr>
            <p:cNvSpPr txBox="1"/>
            <p:nvPr/>
          </p:nvSpPr>
          <p:spPr>
            <a:xfrm>
              <a:off x="1776604" y="3204344"/>
              <a:ext cx="358034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l-PL" sz="2800" dirty="0">
                  <a:latin typeface="PP Eiko Medium" pitchFamily="2" charset="-128"/>
                  <a:ea typeface="PP Eiko Medium" pitchFamily="2" charset="-128"/>
                </a:rPr>
                <a:t>Nauczyciele</a:t>
              </a:r>
            </a:p>
          </p:txBody>
        </p:sp>
        <p:graphicFrame>
          <p:nvGraphicFramePr>
            <p:cNvPr id="14" name="Wykres 13">
              <a:extLst>
                <a:ext uri="{FF2B5EF4-FFF2-40B4-BE49-F238E27FC236}">
                  <a16:creationId xmlns:a16="http://schemas.microsoft.com/office/drawing/2014/main" id="{E0187CCB-F55A-182A-92CD-CDEA75696A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61848881"/>
                </p:ext>
              </p:extLst>
            </p:nvPr>
          </p:nvGraphicFramePr>
          <p:xfrm>
            <a:off x="971506" y="1341438"/>
            <a:ext cx="5190542" cy="4307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58" name="Tytuł 1">
            <a:extLst>
              <a:ext uri="{FF2B5EF4-FFF2-40B4-BE49-F238E27FC236}">
                <a16:creationId xmlns:a16="http://schemas.microsoft.com/office/drawing/2014/main" id="{459D43F6-DA65-DAB0-D20B-72E2A73C242F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3960752" cy="1473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>
                <a:latin typeface="PP Eiko Medium" pitchFamily="2" charset="-128"/>
                <a:ea typeface="PP Eiko Medium" pitchFamily="2" charset="-128"/>
              </a:rPr>
              <a:t>DOMINUJĄCE POSTAWY </a:t>
            </a:r>
            <a:br>
              <a:rPr lang="pl-PL" sz="3200">
                <a:latin typeface="PP Eiko Medium" pitchFamily="2" charset="-128"/>
                <a:ea typeface="PP Eiko Medium" pitchFamily="2" charset="-128"/>
              </a:rPr>
            </a:br>
            <a:r>
              <a:rPr lang="pl-PL" sz="3200">
                <a:latin typeface="PP Eiko Medium" pitchFamily="2" charset="-128"/>
                <a:ea typeface="PP Eiko Medium" pitchFamily="2" charset="-128"/>
              </a:rPr>
              <a:t>WOBEC HISTORII</a:t>
            </a:r>
            <a:endParaRPr lang="pl-PL" sz="3200" dirty="0">
              <a:latin typeface="PP Eiko Medium" pitchFamily="2" charset="-128"/>
              <a:ea typeface="PP Eiko Medium" pitchFamily="2" charset="-128"/>
            </a:endParaRPr>
          </a:p>
        </p:txBody>
      </p:sp>
      <p:pic>
        <p:nvPicPr>
          <p:cNvPr id="61" name="Obraz 60" descr="Obraz zawierający logo&#10;&#10;Opis wygenerowany automatycznie">
            <a:extLst>
              <a:ext uri="{FF2B5EF4-FFF2-40B4-BE49-F238E27FC236}">
                <a16:creationId xmlns:a16="http://schemas.microsoft.com/office/drawing/2014/main" id="{6A24F1CC-59FF-90BC-4EDF-098A8C5A3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584FC1D0-D220-EAE8-59B2-A1CE4C7FE729}"/>
              </a:ext>
            </a:extLst>
          </p:cNvPr>
          <p:cNvGrpSpPr/>
          <p:nvPr/>
        </p:nvGrpSpPr>
        <p:grpSpPr>
          <a:xfrm>
            <a:off x="1312243" y="6045617"/>
            <a:ext cx="9567514" cy="307777"/>
            <a:chOff x="695325" y="6105191"/>
            <a:chExt cx="9567514" cy="307777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06214006-0477-2C6A-DDA9-9C3E230CCF84}"/>
                </a:ext>
              </a:extLst>
            </p:cNvPr>
            <p:cNvGrpSpPr/>
            <p:nvPr/>
          </p:nvGrpSpPr>
          <p:grpSpPr>
            <a:xfrm>
              <a:off x="3425022" y="6105191"/>
              <a:ext cx="1350828" cy="289124"/>
              <a:chOff x="6096000" y="1110140"/>
              <a:chExt cx="1350828" cy="289124"/>
            </a:xfrm>
          </p:grpSpPr>
          <p:sp>
            <p:nvSpPr>
              <p:cNvPr id="41" name="Owal 40">
                <a:extLst>
                  <a:ext uri="{FF2B5EF4-FFF2-40B4-BE49-F238E27FC236}">
                    <a16:creationId xmlns:a16="http://schemas.microsoft.com/office/drawing/2014/main" id="{9070E050-816A-5220-9216-04E71F96996A}"/>
                  </a:ext>
                </a:extLst>
              </p:cNvPr>
              <p:cNvSpPr/>
              <p:nvPr/>
            </p:nvSpPr>
            <p:spPr>
              <a:xfrm>
                <a:off x="6096000" y="1159571"/>
                <a:ext cx="239693" cy="239693"/>
              </a:xfrm>
              <a:prstGeom prst="ellipse">
                <a:avLst/>
              </a:prstGeom>
              <a:solidFill>
                <a:srgbClr val="568FD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6B81D670-7CFB-9522-1FA8-8D7EC976B0F9}"/>
                  </a:ext>
                </a:extLst>
              </p:cNvPr>
              <p:cNvSpPr txBox="1"/>
              <p:nvPr/>
            </p:nvSpPr>
            <p:spPr>
              <a:xfrm>
                <a:off x="6430821" y="1110140"/>
                <a:ext cx="101600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Poznawcza</a:t>
                </a:r>
              </a:p>
            </p:txBody>
          </p:sp>
        </p:grpSp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D80238A7-3DD6-DE9A-5487-0D89DFE358F5}"/>
                </a:ext>
              </a:extLst>
            </p:cNvPr>
            <p:cNvGrpSpPr/>
            <p:nvPr/>
          </p:nvGrpSpPr>
          <p:grpSpPr>
            <a:xfrm>
              <a:off x="5266844" y="6105191"/>
              <a:ext cx="1546007" cy="289124"/>
              <a:chOff x="6096000" y="1529580"/>
              <a:chExt cx="1546007" cy="289124"/>
            </a:xfrm>
          </p:grpSpPr>
          <p:sp>
            <p:nvSpPr>
              <p:cNvPr id="39" name="Owal 38">
                <a:extLst>
                  <a:ext uri="{FF2B5EF4-FFF2-40B4-BE49-F238E27FC236}">
                    <a16:creationId xmlns:a16="http://schemas.microsoft.com/office/drawing/2014/main" id="{0700129A-EDB5-82ED-4793-CFAC0201CC25}"/>
                  </a:ext>
                </a:extLst>
              </p:cNvPr>
              <p:cNvSpPr/>
              <p:nvPr/>
            </p:nvSpPr>
            <p:spPr>
              <a:xfrm>
                <a:off x="6096000" y="1579011"/>
                <a:ext cx="239693" cy="239693"/>
              </a:xfrm>
              <a:prstGeom prst="ellipse">
                <a:avLst/>
              </a:prstGeom>
              <a:solidFill>
                <a:srgbClr val="DFB685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ole tekstowe 39">
                <a:extLst>
                  <a:ext uri="{FF2B5EF4-FFF2-40B4-BE49-F238E27FC236}">
                    <a16:creationId xmlns:a16="http://schemas.microsoft.com/office/drawing/2014/main" id="{3F870543-E81E-8C87-4A69-86CF21287547}"/>
                  </a:ext>
                </a:extLst>
              </p:cNvPr>
              <p:cNvSpPr txBox="1"/>
              <p:nvPr/>
            </p:nvSpPr>
            <p:spPr>
              <a:xfrm>
                <a:off x="6430821" y="1529580"/>
                <a:ext cx="121118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Kontestacyjna</a:t>
                </a:r>
              </a:p>
            </p:txBody>
          </p:sp>
        </p:grpSp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7D5289AC-29E9-A084-7093-A0DEEE6E968E}"/>
                </a:ext>
              </a:extLst>
            </p:cNvPr>
            <p:cNvGrpSpPr/>
            <p:nvPr/>
          </p:nvGrpSpPr>
          <p:grpSpPr>
            <a:xfrm>
              <a:off x="7303845" y="6105191"/>
              <a:ext cx="1599550" cy="289124"/>
              <a:chOff x="6096000" y="1948485"/>
              <a:chExt cx="1599550" cy="289124"/>
            </a:xfrm>
          </p:grpSpPr>
          <p:sp>
            <p:nvSpPr>
              <p:cNvPr id="36" name="Owal 35">
                <a:extLst>
                  <a:ext uri="{FF2B5EF4-FFF2-40B4-BE49-F238E27FC236}">
                    <a16:creationId xmlns:a16="http://schemas.microsoft.com/office/drawing/2014/main" id="{AC2D84B5-2141-7140-7D49-7031D41E27B6}"/>
                  </a:ext>
                </a:extLst>
              </p:cNvPr>
              <p:cNvSpPr/>
              <p:nvPr/>
            </p:nvSpPr>
            <p:spPr>
              <a:xfrm>
                <a:off x="6096000" y="1997916"/>
                <a:ext cx="239693" cy="239693"/>
              </a:xfrm>
              <a:prstGeom prst="ellipse">
                <a:avLst/>
              </a:prstGeom>
              <a:solidFill>
                <a:srgbClr val="E3003B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ole tekstowe 36">
                <a:extLst>
                  <a:ext uri="{FF2B5EF4-FFF2-40B4-BE49-F238E27FC236}">
                    <a16:creationId xmlns:a16="http://schemas.microsoft.com/office/drawing/2014/main" id="{21A0A044-6EC1-0EF7-CF27-9B3F899CFD43}"/>
                  </a:ext>
                </a:extLst>
              </p:cNvPr>
              <p:cNvSpPr txBox="1"/>
              <p:nvPr/>
            </p:nvSpPr>
            <p:spPr>
              <a:xfrm>
                <a:off x="6430821" y="1948485"/>
                <a:ext cx="126472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Ambiwalentna</a:t>
                </a:r>
              </a:p>
            </p:txBody>
          </p:sp>
        </p:grpSp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05822325-819C-C89A-F4D2-88380A25FE7F}"/>
                </a:ext>
              </a:extLst>
            </p:cNvPr>
            <p:cNvGrpSpPr/>
            <p:nvPr/>
          </p:nvGrpSpPr>
          <p:grpSpPr>
            <a:xfrm>
              <a:off x="695325" y="6105191"/>
              <a:ext cx="2238703" cy="276999"/>
              <a:chOff x="6096000" y="710747"/>
              <a:chExt cx="2238703" cy="276999"/>
            </a:xfrm>
          </p:grpSpPr>
          <p:sp>
            <p:nvSpPr>
              <p:cNvPr id="34" name="Owal 33">
                <a:extLst>
                  <a:ext uri="{FF2B5EF4-FFF2-40B4-BE49-F238E27FC236}">
                    <a16:creationId xmlns:a16="http://schemas.microsoft.com/office/drawing/2014/main" id="{6FD00734-8869-7CAB-E1DD-B22862E4B67A}"/>
                  </a:ext>
                </a:extLst>
              </p:cNvPr>
              <p:cNvSpPr/>
              <p:nvPr/>
            </p:nvSpPr>
            <p:spPr>
              <a:xfrm>
                <a:off x="6096000" y="744789"/>
                <a:ext cx="239693" cy="239693"/>
              </a:xfrm>
              <a:prstGeom prst="ellipse">
                <a:avLst/>
              </a:prstGeom>
              <a:solidFill>
                <a:srgbClr val="BE815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pole tekstowe 34">
                <a:extLst>
                  <a:ext uri="{FF2B5EF4-FFF2-40B4-BE49-F238E27FC236}">
                    <a16:creationId xmlns:a16="http://schemas.microsoft.com/office/drawing/2014/main" id="{99A23092-CEB1-423A-4D37-75CDCDF72543}"/>
                  </a:ext>
                </a:extLst>
              </p:cNvPr>
              <p:cNvSpPr txBox="1"/>
              <p:nvPr/>
            </p:nvSpPr>
            <p:spPr>
              <a:xfrm>
                <a:off x="6430821" y="710747"/>
                <a:ext cx="190388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Refleksyjno- poznawcza</a:t>
                </a:r>
                <a:endParaRPr lang="pl-PL" sz="1200" b="0" i="0" u="none" strike="noStrike" dirty="0">
                  <a:solidFill>
                    <a:srgbClr val="33339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upa 15">
              <a:extLst>
                <a:ext uri="{FF2B5EF4-FFF2-40B4-BE49-F238E27FC236}">
                  <a16:creationId xmlns:a16="http://schemas.microsoft.com/office/drawing/2014/main" id="{D265C9E3-29C7-8019-0E37-CA5A0983378A}"/>
                </a:ext>
              </a:extLst>
            </p:cNvPr>
            <p:cNvGrpSpPr/>
            <p:nvPr/>
          </p:nvGrpSpPr>
          <p:grpSpPr>
            <a:xfrm>
              <a:off x="9394387" y="6105191"/>
              <a:ext cx="868452" cy="307777"/>
              <a:chOff x="6096000" y="2358389"/>
              <a:chExt cx="868452" cy="307777"/>
            </a:xfrm>
          </p:grpSpPr>
          <p:sp>
            <p:nvSpPr>
              <p:cNvPr id="18" name="Owal 17">
                <a:extLst>
                  <a:ext uri="{FF2B5EF4-FFF2-40B4-BE49-F238E27FC236}">
                    <a16:creationId xmlns:a16="http://schemas.microsoft.com/office/drawing/2014/main" id="{5B25FA89-9852-2A88-F9F5-0D35A22666F0}"/>
                  </a:ext>
                </a:extLst>
              </p:cNvPr>
              <p:cNvSpPr/>
              <p:nvPr/>
            </p:nvSpPr>
            <p:spPr>
              <a:xfrm>
                <a:off x="6096000" y="2407820"/>
                <a:ext cx="239693" cy="239693"/>
              </a:xfrm>
              <a:prstGeom prst="ellipse">
                <a:avLst/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id="{941F03C2-3799-DA04-0BC7-60E9DB4127DF}"/>
                  </a:ext>
                </a:extLst>
              </p:cNvPr>
              <p:cNvSpPr txBox="1"/>
              <p:nvPr/>
            </p:nvSpPr>
            <p:spPr>
              <a:xfrm>
                <a:off x="6430821" y="2358389"/>
                <a:ext cx="53363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400" u="none" strike="noStrike" dirty="0">
                    <a:effectLst/>
                  </a:rPr>
                  <a:t>Inne</a:t>
                </a:r>
                <a:endParaRPr lang="pl-PL" sz="1400" b="0" i="0" u="none" strike="noStrike" dirty="0">
                  <a:solidFill>
                    <a:srgbClr val="333399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72314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B172CD23-F91F-371A-D84D-93E854DFB9CD}"/>
              </a:ext>
            </a:extLst>
          </p:cNvPr>
          <p:cNvGrpSpPr/>
          <p:nvPr/>
        </p:nvGrpSpPr>
        <p:grpSpPr>
          <a:xfrm>
            <a:off x="893381" y="3013451"/>
            <a:ext cx="3175766" cy="2635488"/>
            <a:chOff x="893381" y="3013451"/>
            <a:chExt cx="3175766" cy="2635488"/>
          </a:xfrm>
        </p:grpSpPr>
        <p:sp>
          <p:nvSpPr>
            <p:cNvPr id="3" name="pole tekstowe 2">
              <a:extLst>
                <a:ext uri="{FF2B5EF4-FFF2-40B4-BE49-F238E27FC236}">
                  <a16:creationId xmlns:a16="http://schemas.microsoft.com/office/drawing/2014/main" id="{4F5E1B25-7469-6D8B-89E5-446236A8363C}"/>
                </a:ext>
              </a:extLst>
            </p:cNvPr>
            <p:cNvSpPr txBox="1"/>
            <p:nvPr/>
          </p:nvSpPr>
          <p:spPr>
            <a:xfrm>
              <a:off x="1440326" y="4130557"/>
              <a:ext cx="2081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PP Eiko Medium" pitchFamily="2" charset="-128"/>
                  <a:ea typeface="PP Eiko Medium" pitchFamily="2" charset="-128"/>
                </a:rPr>
                <a:t>Dorośli</a:t>
              </a:r>
            </a:p>
          </p:txBody>
        </p:sp>
        <p:graphicFrame>
          <p:nvGraphicFramePr>
            <p:cNvPr id="12" name="Wykres 11">
              <a:extLst>
                <a:ext uri="{FF2B5EF4-FFF2-40B4-BE49-F238E27FC236}">
                  <a16:creationId xmlns:a16="http://schemas.microsoft.com/office/drawing/2014/main" id="{4693C405-96CC-3A02-6D4D-C909F546FA3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19483169"/>
                </p:ext>
              </p:extLst>
            </p:nvPr>
          </p:nvGraphicFramePr>
          <p:xfrm>
            <a:off x="893381" y="3013451"/>
            <a:ext cx="3175766" cy="2635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265A3EEF-BE57-64A0-8C9E-A57203987BAC}"/>
              </a:ext>
            </a:extLst>
          </p:cNvPr>
          <p:cNvGrpSpPr/>
          <p:nvPr/>
        </p:nvGrpSpPr>
        <p:grpSpPr>
          <a:xfrm>
            <a:off x="4433236" y="3013450"/>
            <a:ext cx="3175766" cy="2635488"/>
            <a:chOff x="4433236" y="3013450"/>
            <a:chExt cx="3175766" cy="2635488"/>
          </a:xfrm>
        </p:grpSpPr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60C9C56C-3978-AD6E-C740-4C68CD6E8393}"/>
                </a:ext>
              </a:extLst>
            </p:cNvPr>
            <p:cNvSpPr txBox="1"/>
            <p:nvPr/>
          </p:nvSpPr>
          <p:spPr>
            <a:xfrm>
              <a:off x="5119703" y="4130557"/>
              <a:ext cx="1802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PP Eiko Medium" pitchFamily="2" charset="-128"/>
                  <a:ea typeface="PP Eiko Medium" pitchFamily="2" charset="-128"/>
                </a:rPr>
                <a:t>Uczniowie</a:t>
              </a:r>
            </a:p>
          </p:txBody>
        </p:sp>
        <p:graphicFrame>
          <p:nvGraphicFramePr>
            <p:cNvPr id="13" name="Wykres 12">
              <a:extLst>
                <a:ext uri="{FF2B5EF4-FFF2-40B4-BE49-F238E27FC236}">
                  <a16:creationId xmlns:a16="http://schemas.microsoft.com/office/drawing/2014/main" id="{3337120A-BABF-A209-43D8-C0C22B1253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7022220"/>
                </p:ext>
              </p:extLst>
            </p:nvPr>
          </p:nvGraphicFramePr>
          <p:xfrm>
            <a:off x="4433236" y="3013450"/>
            <a:ext cx="3175766" cy="2635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F17DCD18-A1C6-2001-0D32-1CD3079E109A}"/>
              </a:ext>
            </a:extLst>
          </p:cNvPr>
          <p:cNvGrpSpPr/>
          <p:nvPr/>
        </p:nvGrpSpPr>
        <p:grpSpPr>
          <a:xfrm>
            <a:off x="7888626" y="3013450"/>
            <a:ext cx="3175766" cy="2635488"/>
            <a:chOff x="7888626" y="3013450"/>
            <a:chExt cx="3175766" cy="2635488"/>
          </a:xfrm>
        </p:grpSpPr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7B6FADA2-7B9A-E525-3167-B2D632D1539C}"/>
                </a:ext>
              </a:extLst>
            </p:cNvPr>
            <p:cNvSpPr txBox="1"/>
            <p:nvPr/>
          </p:nvSpPr>
          <p:spPr>
            <a:xfrm>
              <a:off x="8381215" y="4128641"/>
              <a:ext cx="2190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latin typeface="PP Eiko Medium" pitchFamily="2" charset="-128"/>
                  <a:ea typeface="PP Eiko Medium" pitchFamily="2" charset="-128"/>
                </a:rPr>
                <a:t>Nauczyciele</a:t>
              </a:r>
            </a:p>
          </p:txBody>
        </p:sp>
        <p:graphicFrame>
          <p:nvGraphicFramePr>
            <p:cNvPr id="14" name="Wykres 13">
              <a:extLst>
                <a:ext uri="{FF2B5EF4-FFF2-40B4-BE49-F238E27FC236}">
                  <a16:creationId xmlns:a16="http://schemas.microsoft.com/office/drawing/2014/main" id="{E0187CCB-F55A-182A-92CD-CDEA75696A7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51445960"/>
                </p:ext>
              </p:extLst>
            </p:nvPr>
          </p:nvGraphicFramePr>
          <p:xfrm>
            <a:off x="7888626" y="3013450"/>
            <a:ext cx="3175766" cy="2635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58" name="Tytuł 1">
            <a:extLst>
              <a:ext uri="{FF2B5EF4-FFF2-40B4-BE49-F238E27FC236}">
                <a16:creationId xmlns:a16="http://schemas.microsoft.com/office/drawing/2014/main" id="{459D43F6-DA65-DAB0-D20B-72E2A73C242F}"/>
              </a:ext>
            </a:extLst>
          </p:cNvPr>
          <p:cNvSpPr txBox="1">
            <a:spLocks/>
          </p:cNvSpPr>
          <p:nvPr/>
        </p:nvSpPr>
        <p:spPr>
          <a:xfrm>
            <a:off x="6096000" y="573031"/>
            <a:ext cx="3960752" cy="1473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>
                <a:latin typeface="PP Eiko Medium" pitchFamily="2" charset="-128"/>
                <a:ea typeface="PP Eiko Medium" pitchFamily="2" charset="-128"/>
              </a:rPr>
              <a:t>DOMINUJĄCE POSTAWY </a:t>
            </a:r>
            <a:br>
              <a:rPr lang="pl-PL" sz="3200">
                <a:latin typeface="PP Eiko Medium" pitchFamily="2" charset="-128"/>
                <a:ea typeface="PP Eiko Medium" pitchFamily="2" charset="-128"/>
              </a:rPr>
            </a:br>
            <a:r>
              <a:rPr lang="pl-PL" sz="3200">
                <a:latin typeface="PP Eiko Medium" pitchFamily="2" charset="-128"/>
                <a:ea typeface="PP Eiko Medium" pitchFamily="2" charset="-128"/>
              </a:rPr>
              <a:t>WOBEC HISTORII</a:t>
            </a:r>
            <a:endParaRPr lang="pl-PL" sz="3200" dirty="0">
              <a:latin typeface="PP Eiko Medium" pitchFamily="2" charset="-128"/>
              <a:ea typeface="PP Eiko Medium" pitchFamily="2" charset="-128"/>
            </a:endParaRPr>
          </a:p>
        </p:txBody>
      </p:sp>
      <p:pic>
        <p:nvPicPr>
          <p:cNvPr id="61" name="Obraz 60" descr="Obraz zawierający logo&#10;&#10;Opis wygenerowany automatycznie">
            <a:extLst>
              <a:ext uri="{FF2B5EF4-FFF2-40B4-BE49-F238E27FC236}">
                <a16:creationId xmlns:a16="http://schemas.microsoft.com/office/drawing/2014/main" id="{6A24F1CC-59FF-90BC-4EDF-098A8C5A3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77" y="573031"/>
            <a:ext cx="644096" cy="649013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FF755929-4BF4-C4AF-17EB-39BEED7D29C4}"/>
              </a:ext>
            </a:extLst>
          </p:cNvPr>
          <p:cNvGrpSpPr/>
          <p:nvPr/>
        </p:nvGrpSpPr>
        <p:grpSpPr>
          <a:xfrm>
            <a:off x="1312243" y="6045617"/>
            <a:ext cx="9567514" cy="307777"/>
            <a:chOff x="695325" y="6105191"/>
            <a:chExt cx="9567514" cy="307777"/>
          </a:xfrm>
        </p:grpSpPr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9B665D04-CB19-E099-58FA-7C9469FA6448}"/>
                </a:ext>
              </a:extLst>
            </p:cNvPr>
            <p:cNvGrpSpPr/>
            <p:nvPr/>
          </p:nvGrpSpPr>
          <p:grpSpPr>
            <a:xfrm>
              <a:off x="3425022" y="6105191"/>
              <a:ext cx="1350828" cy="289124"/>
              <a:chOff x="6096000" y="1110140"/>
              <a:chExt cx="1350828" cy="289124"/>
            </a:xfrm>
          </p:grpSpPr>
          <p:sp>
            <p:nvSpPr>
              <p:cNvPr id="41" name="Owal 40">
                <a:extLst>
                  <a:ext uri="{FF2B5EF4-FFF2-40B4-BE49-F238E27FC236}">
                    <a16:creationId xmlns:a16="http://schemas.microsoft.com/office/drawing/2014/main" id="{DBCC2B93-30E3-7E59-9971-B95C3101A0F3}"/>
                  </a:ext>
                </a:extLst>
              </p:cNvPr>
              <p:cNvSpPr/>
              <p:nvPr/>
            </p:nvSpPr>
            <p:spPr>
              <a:xfrm>
                <a:off x="6096000" y="1159571"/>
                <a:ext cx="239693" cy="239693"/>
              </a:xfrm>
              <a:prstGeom prst="ellipse">
                <a:avLst/>
              </a:prstGeom>
              <a:solidFill>
                <a:srgbClr val="568FD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6AEE0A11-3922-F7EE-FEB4-7975C476C72D}"/>
                  </a:ext>
                </a:extLst>
              </p:cNvPr>
              <p:cNvSpPr txBox="1"/>
              <p:nvPr/>
            </p:nvSpPr>
            <p:spPr>
              <a:xfrm>
                <a:off x="6430821" y="1110140"/>
                <a:ext cx="101600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Poznawcza</a:t>
                </a:r>
              </a:p>
            </p:txBody>
          </p:sp>
        </p:grpSp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5CC1808F-F3F9-0045-78CF-122668B713F9}"/>
                </a:ext>
              </a:extLst>
            </p:cNvPr>
            <p:cNvGrpSpPr/>
            <p:nvPr/>
          </p:nvGrpSpPr>
          <p:grpSpPr>
            <a:xfrm>
              <a:off x="5266844" y="6105191"/>
              <a:ext cx="1546007" cy="289124"/>
              <a:chOff x="6096000" y="1529580"/>
              <a:chExt cx="1546007" cy="289124"/>
            </a:xfrm>
          </p:grpSpPr>
          <p:sp>
            <p:nvSpPr>
              <p:cNvPr id="39" name="Owal 38">
                <a:extLst>
                  <a:ext uri="{FF2B5EF4-FFF2-40B4-BE49-F238E27FC236}">
                    <a16:creationId xmlns:a16="http://schemas.microsoft.com/office/drawing/2014/main" id="{BE35C01D-DFF2-66C2-9A68-9A02328A339F}"/>
                  </a:ext>
                </a:extLst>
              </p:cNvPr>
              <p:cNvSpPr/>
              <p:nvPr/>
            </p:nvSpPr>
            <p:spPr>
              <a:xfrm>
                <a:off x="6096000" y="1579011"/>
                <a:ext cx="239693" cy="239693"/>
              </a:xfrm>
              <a:prstGeom prst="ellipse">
                <a:avLst/>
              </a:prstGeom>
              <a:solidFill>
                <a:srgbClr val="DFB685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ole tekstowe 39">
                <a:extLst>
                  <a:ext uri="{FF2B5EF4-FFF2-40B4-BE49-F238E27FC236}">
                    <a16:creationId xmlns:a16="http://schemas.microsoft.com/office/drawing/2014/main" id="{2594AE97-A37E-E173-A2A2-9CF37BD55024}"/>
                  </a:ext>
                </a:extLst>
              </p:cNvPr>
              <p:cNvSpPr txBox="1"/>
              <p:nvPr/>
            </p:nvSpPr>
            <p:spPr>
              <a:xfrm>
                <a:off x="6430821" y="1529580"/>
                <a:ext cx="121118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Kontestacyjna</a:t>
                </a:r>
              </a:p>
            </p:txBody>
          </p:sp>
        </p:grpSp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9C7D726C-D3F7-9F18-9444-8CC34869BB17}"/>
                </a:ext>
              </a:extLst>
            </p:cNvPr>
            <p:cNvGrpSpPr/>
            <p:nvPr/>
          </p:nvGrpSpPr>
          <p:grpSpPr>
            <a:xfrm>
              <a:off x="7303845" y="6105191"/>
              <a:ext cx="1599550" cy="289124"/>
              <a:chOff x="6096000" y="1948485"/>
              <a:chExt cx="1599550" cy="289124"/>
            </a:xfrm>
          </p:grpSpPr>
          <p:sp>
            <p:nvSpPr>
              <p:cNvPr id="36" name="Owal 35">
                <a:extLst>
                  <a:ext uri="{FF2B5EF4-FFF2-40B4-BE49-F238E27FC236}">
                    <a16:creationId xmlns:a16="http://schemas.microsoft.com/office/drawing/2014/main" id="{596C63D3-4E5C-43F8-610B-E55AE466643D}"/>
                  </a:ext>
                </a:extLst>
              </p:cNvPr>
              <p:cNvSpPr/>
              <p:nvPr/>
            </p:nvSpPr>
            <p:spPr>
              <a:xfrm>
                <a:off x="6096000" y="1997916"/>
                <a:ext cx="239693" cy="239693"/>
              </a:xfrm>
              <a:prstGeom prst="ellipse">
                <a:avLst/>
              </a:prstGeom>
              <a:solidFill>
                <a:srgbClr val="E3003B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7" name="pole tekstowe 36">
                <a:extLst>
                  <a:ext uri="{FF2B5EF4-FFF2-40B4-BE49-F238E27FC236}">
                    <a16:creationId xmlns:a16="http://schemas.microsoft.com/office/drawing/2014/main" id="{6C983D09-99DD-359A-74F2-D69CD769B873}"/>
                  </a:ext>
                </a:extLst>
              </p:cNvPr>
              <p:cNvSpPr txBox="1"/>
              <p:nvPr/>
            </p:nvSpPr>
            <p:spPr>
              <a:xfrm>
                <a:off x="6430821" y="1948485"/>
                <a:ext cx="126472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Ambiwalentna</a:t>
                </a:r>
              </a:p>
            </p:txBody>
          </p:sp>
        </p:grpSp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id="{630CF20D-3466-2944-EB50-944312D478A4}"/>
                </a:ext>
              </a:extLst>
            </p:cNvPr>
            <p:cNvGrpSpPr/>
            <p:nvPr/>
          </p:nvGrpSpPr>
          <p:grpSpPr>
            <a:xfrm>
              <a:off x="695325" y="6105191"/>
              <a:ext cx="2238703" cy="276999"/>
              <a:chOff x="6096000" y="710747"/>
              <a:chExt cx="2238703" cy="276999"/>
            </a:xfrm>
          </p:grpSpPr>
          <p:sp>
            <p:nvSpPr>
              <p:cNvPr id="34" name="Owal 33">
                <a:extLst>
                  <a:ext uri="{FF2B5EF4-FFF2-40B4-BE49-F238E27FC236}">
                    <a16:creationId xmlns:a16="http://schemas.microsoft.com/office/drawing/2014/main" id="{76E55405-4979-7384-DF94-269CEED4ED86}"/>
                  </a:ext>
                </a:extLst>
              </p:cNvPr>
              <p:cNvSpPr/>
              <p:nvPr/>
            </p:nvSpPr>
            <p:spPr>
              <a:xfrm>
                <a:off x="6096000" y="744789"/>
                <a:ext cx="239693" cy="239693"/>
              </a:xfrm>
              <a:prstGeom prst="ellipse">
                <a:avLst/>
              </a:prstGeom>
              <a:solidFill>
                <a:srgbClr val="BE815F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pole tekstowe 34">
                <a:extLst>
                  <a:ext uri="{FF2B5EF4-FFF2-40B4-BE49-F238E27FC236}">
                    <a16:creationId xmlns:a16="http://schemas.microsoft.com/office/drawing/2014/main" id="{C1FEB21B-71DC-35E1-C379-D75C272356BD}"/>
                  </a:ext>
                </a:extLst>
              </p:cNvPr>
              <p:cNvSpPr txBox="1"/>
              <p:nvPr/>
            </p:nvSpPr>
            <p:spPr>
              <a:xfrm>
                <a:off x="6430821" y="710747"/>
                <a:ext cx="190388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200" u="none" strike="noStrike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Refleksyjno- poznawcza</a:t>
                </a:r>
                <a:endParaRPr lang="pl-PL" sz="1200" b="0" i="0" u="none" strike="noStrike" dirty="0">
                  <a:solidFill>
                    <a:srgbClr val="33339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upa 15">
              <a:extLst>
                <a:ext uri="{FF2B5EF4-FFF2-40B4-BE49-F238E27FC236}">
                  <a16:creationId xmlns:a16="http://schemas.microsoft.com/office/drawing/2014/main" id="{ABBB5544-B2A4-3D4D-9CA1-2518A014A709}"/>
                </a:ext>
              </a:extLst>
            </p:cNvPr>
            <p:cNvGrpSpPr/>
            <p:nvPr/>
          </p:nvGrpSpPr>
          <p:grpSpPr>
            <a:xfrm>
              <a:off x="9394387" y="6105191"/>
              <a:ext cx="868452" cy="307777"/>
              <a:chOff x="6096000" y="2358389"/>
              <a:chExt cx="868452" cy="307777"/>
            </a:xfrm>
          </p:grpSpPr>
          <p:sp>
            <p:nvSpPr>
              <p:cNvPr id="18" name="Owal 17">
                <a:extLst>
                  <a:ext uri="{FF2B5EF4-FFF2-40B4-BE49-F238E27FC236}">
                    <a16:creationId xmlns:a16="http://schemas.microsoft.com/office/drawing/2014/main" id="{47093727-8E8E-A643-E703-C02FBC532F71}"/>
                  </a:ext>
                </a:extLst>
              </p:cNvPr>
              <p:cNvSpPr/>
              <p:nvPr/>
            </p:nvSpPr>
            <p:spPr>
              <a:xfrm>
                <a:off x="6096000" y="2407820"/>
                <a:ext cx="239693" cy="239693"/>
              </a:xfrm>
              <a:prstGeom prst="ellipse">
                <a:avLst/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id="{894DC5A4-357E-8172-FCF5-2A10D810637C}"/>
                  </a:ext>
                </a:extLst>
              </p:cNvPr>
              <p:cNvSpPr txBox="1"/>
              <p:nvPr/>
            </p:nvSpPr>
            <p:spPr>
              <a:xfrm>
                <a:off x="6430821" y="2358389"/>
                <a:ext cx="53363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"/>
                <a:r>
                  <a:rPr lang="pl-PL" sz="1400" u="none" strike="noStrike" dirty="0">
                    <a:effectLst/>
                  </a:rPr>
                  <a:t>Inne</a:t>
                </a:r>
                <a:endParaRPr lang="pl-PL" sz="1400" b="0" i="0" u="none" strike="noStrike" dirty="0">
                  <a:solidFill>
                    <a:srgbClr val="333399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5606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>
            <a:extLst>
              <a:ext uri="{FF2B5EF4-FFF2-40B4-BE49-F238E27FC236}">
                <a16:creationId xmlns:a16="http://schemas.microsoft.com/office/drawing/2014/main" id="{7828A538-125F-3B86-3D77-682AAC5328F3}"/>
              </a:ext>
            </a:extLst>
          </p:cNvPr>
          <p:cNvSpPr/>
          <p:nvPr/>
        </p:nvSpPr>
        <p:spPr>
          <a:xfrm>
            <a:off x="-1259009" y="-4880850"/>
            <a:ext cx="1813928" cy="5194798"/>
          </a:xfrm>
          <a:custGeom>
            <a:avLst/>
            <a:gdLst>
              <a:gd name="connsiteX0" fmla="*/ 0 w 1813928"/>
              <a:gd name="connsiteY0" fmla="*/ 0 h 5194798"/>
              <a:gd name="connsiteX1" fmla="*/ 121807 w 1813928"/>
              <a:gd name="connsiteY1" fmla="*/ 44582 h 5194798"/>
              <a:gd name="connsiteX2" fmla="*/ 1813928 w 1813928"/>
              <a:gd name="connsiteY2" fmla="*/ 2597399 h 5194798"/>
              <a:gd name="connsiteX3" fmla="*/ 121807 w 1813928"/>
              <a:gd name="connsiteY3" fmla="*/ 5150216 h 5194798"/>
              <a:gd name="connsiteX4" fmla="*/ 0 w 1813928"/>
              <a:gd name="connsiteY4" fmla="*/ 5194798 h 5194798"/>
              <a:gd name="connsiteX5" fmla="*/ 0 w 1813928"/>
              <a:gd name="connsiteY5" fmla="*/ 0 h 519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928" h="5194798">
                <a:moveTo>
                  <a:pt x="0" y="0"/>
                </a:moveTo>
                <a:lnTo>
                  <a:pt x="121807" y="44582"/>
                </a:lnTo>
                <a:cubicBezTo>
                  <a:pt x="1116196" y="465173"/>
                  <a:pt x="1813928" y="1449804"/>
                  <a:pt x="1813928" y="2597399"/>
                </a:cubicBezTo>
                <a:cubicBezTo>
                  <a:pt x="1813928" y="3744994"/>
                  <a:pt x="1116196" y="4729626"/>
                  <a:pt x="121807" y="5150216"/>
                </a:cubicBezTo>
                <a:lnTo>
                  <a:pt x="0" y="5194798"/>
                </a:lnTo>
                <a:lnTo>
                  <a:pt x="0" y="0"/>
                </a:lnTo>
                <a:close/>
              </a:path>
            </a:pathLst>
          </a:custGeom>
          <a:solidFill>
            <a:srgbClr val="E30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5565275B-8A85-5A2F-B3E7-26721E32543B}"/>
              </a:ext>
            </a:extLst>
          </p:cNvPr>
          <p:cNvSpPr/>
          <p:nvPr/>
        </p:nvSpPr>
        <p:spPr>
          <a:xfrm>
            <a:off x="7291522" y="-1659934"/>
            <a:ext cx="1438502" cy="1438502"/>
          </a:xfrm>
          <a:prstGeom prst="ellipse">
            <a:avLst/>
          </a:prstGeom>
          <a:solidFill>
            <a:srgbClr val="DFB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osoba, pozowanie&#10;&#10;Opis wygenerowany automatycznie">
            <a:extLst>
              <a:ext uri="{FF2B5EF4-FFF2-40B4-BE49-F238E27FC236}">
                <a16:creationId xmlns:a16="http://schemas.microsoft.com/office/drawing/2014/main" id="{AB57F1C0-D519-A326-3CFF-0272AB32CF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3399320" y="3220777"/>
            <a:ext cx="1927845" cy="2488890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9110960E-D3A0-7ABC-DC01-3E9FDA176ADA}"/>
              </a:ext>
            </a:extLst>
          </p:cNvPr>
          <p:cNvSpPr/>
          <p:nvPr/>
        </p:nvSpPr>
        <p:spPr>
          <a:xfrm>
            <a:off x="-3297510" y="6078007"/>
            <a:ext cx="2253838" cy="2253838"/>
          </a:xfrm>
          <a:prstGeom prst="ellipse">
            <a:avLst/>
          </a:prstGeom>
          <a:solidFill>
            <a:srgbClr val="2B4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osoba&#10;&#10;Opis wygenerowany automatycznie">
            <a:extLst>
              <a:ext uri="{FF2B5EF4-FFF2-40B4-BE49-F238E27FC236}">
                <a16:creationId xmlns:a16="http://schemas.microsoft.com/office/drawing/2014/main" id="{4B000048-8451-7A24-9B61-56BADE8BED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851211" y="2290118"/>
            <a:ext cx="2108294" cy="3419549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77411661-D514-5C92-85BC-0ACB5AFE907E}"/>
              </a:ext>
            </a:extLst>
          </p:cNvPr>
          <p:cNvCxnSpPr>
            <a:cxnSpLocks/>
          </p:cNvCxnSpPr>
          <p:nvPr/>
        </p:nvCxnSpPr>
        <p:spPr>
          <a:xfrm>
            <a:off x="-6153738" y="5711507"/>
            <a:ext cx="60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E3AD6AF1-42D3-CE4B-FD7C-A548B1AE8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1430" y="3802685"/>
            <a:ext cx="5390164" cy="1878806"/>
          </a:xfrm>
        </p:spPr>
        <p:txBody>
          <a:bodyPr anchor="t">
            <a:noAutofit/>
          </a:bodyPr>
          <a:lstStyle/>
          <a:p>
            <a:pPr algn="l"/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AKTYWNE</a:t>
            </a:r>
            <a:b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POSTAWY </a:t>
            </a:r>
            <a:b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</a:br>
            <a:r>
              <a:rPr lang="pl-PL" sz="4400" dirty="0">
                <a:solidFill>
                  <a:srgbClr val="262626"/>
                </a:solidFill>
                <a:latin typeface="PP Eiko Medium" pitchFamily="2" charset="-128"/>
                <a:ea typeface="PP Eiko Medium" pitchFamily="2" charset="-128"/>
              </a:rPr>
              <a:t>WOBEC HISTORII</a:t>
            </a:r>
          </a:p>
        </p:txBody>
      </p:sp>
      <p:pic>
        <p:nvPicPr>
          <p:cNvPr id="5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8AC0F9B8-0F38-A315-93C5-3AD99C979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980" y="2925771"/>
            <a:ext cx="585542" cy="5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4661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326</Words>
  <Application>Microsoft Office PowerPoint</Application>
  <PresentationFormat>Panoramiczny</PresentationFormat>
  <Paragraphs>141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7" baseType="lpstr">
      <vt:lpstr>PP Eiko Medium</vt:lpstr>
      <vt:lpstr>Arial</vt:lpstr>
      <vt:lpstr>PP Eiko</vt:lpstr>
      <vt:lpstr>Calibri</vt:lpstr>
      <vt:lpstr>Calibri Light</vt:lpstr>
      <vt:lpstr>Motyw pakietu Office</vt:lpstr>
      <vt:lpstr>DOMINUJĄCE  POSTAWY  WOBEC HISTORII</vt:lpstr>
      <vt:lpstr>DOMINUJĄCE  POSTAWY  WOBEC HISTORII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AKTYWNE POSTAWY  WOBEC HISTORII</vt:lpstr>
      <vt:lpstr>AKTYWNE POSTAWY  WOBEC HISTORII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NAJWAŻNIEJSZE     ŹRÓDŁA WIEDZY HISTORYCZNEJ </vt:lpstr>
      <vt:lpstr>NAJWAŻNIEJSZE     ŹRÓDŁA WIEDZY HISTORYCZNEJ </vt:lpstr>
      <vt:lpstr>Prezentacja programu PowerPoint</vt:lpstr>
      <vt:lpstr>FORMY ZAJĘĆ NAJBARDZIEJ INTERESUJĄCE UCZNIÓW</vt:lpstr>
      <vt:lpstr>FORMY ZAJĘĆ NAJBARDZIEJ INTERESUJĄCE UCZNIÓW</vt:lpstr>
      <vt:lpstr>Prezentacja programu PowerPoint</vt:lpstr>
      <vt:lpstr>Czy jesteś patriotą?</vt:lpstr>
      <vt:lpstr>Prezentacja programu PowerPoint</vt:lpstr>
      <vt:lpstr>WYDARZENIA  I POSTACI Z HISTORII BUDZĄCE CIEKAWOŚĆ </vt:lpstr>
      <vt:lpstr>WYDARZENIA  I POSTACI Z HISTORII BUDZĄCE CIEKAWOŚĆ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DOMINUJĄCE POSTAWY WOBEC HISTORII</dc:title>
  <dc:creator>Marcin Gajowniczek</dc:creator>
  <cp:lastModifiedBy>Tomasz Morawski</cp:lastModifiedBy>
  <cp:revision>33</cp:revision>
  <dcterms:created xsi:type="dcterms:W3CDTF">2023-03-15T21:26:49Z</dcterms:created>
  <dcterms:modified xsi:type="dcterms:W3CDTF">2023-03-20T08:31:57Z</dcterms:modified>
</cp:coreProperties>
</file>